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handoutMasterIdLst>
    <p:handoutMasterId r:id="rId25"/>
  </p:handoutMasterIdLst>
  <p:sldIdLst>
    <p:sldId id="256" r:id="rId2"/>
    <p:sldId id="432" r:id="rId3"/>
    <p:sldId id="430" r:id="rId4"/>
    <p:sldId id="431" r:id="rId5"/>
    <p:sldId id="419" r:id="rId6"/>
    <p:sldId id="405" r:id="rId7"/>
    <p:sldId id="420" r:id="rId8"/>
    <p:sldId id="411" r:id="rId9"/>
    <p:sldId id="416" r:id="rId10"/>
    <p:sldId id="423" r:id="rId11"/>
    <p:sldId id="421" r:id="rId12"/>
    <p:sldId id="426" r:id="rId13"/>
    <p:sldId id="422" r:id="rId14"/>
    <p:sldId id="424" r:id="rId15"/>
    <p:sldId id="425" r:id="rId16"/>
    <p:sldId id="427" r:id="rId17"/>
    <p:sldId id="418" r:id="rId18"/>
    <p:sldId id="365" r:id="rId19"/>
    <p:sldId id="406" r:id="rId20"/>
    <p:sldId id="407" r:id="rId21"/>
    <p:sldId id="408" r:id="rId22"/>
    <p:sldId id="414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23"/>
    <a:srgbClr val="FFA75F"/>
    <a:srgbClr val="FFFFFF"/>
    <a:srgbClr val="F2F2F2"/>
    <a:srgbClr val="FF8181"/>
    <a:srgbClr val="6BB7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455" autoAdjust="0"/>
  </p:normalViewPr>
  <p:slideViewPr>
    <p:cSldViewPr>
      <p:cViewPr varScale="1">
        <p:scale>
          <a:sx n="67" d="100"/>
          <a:sy n="67" d="100"/>
        </p:scale>
        <p:origin x="-12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D02F5A-E1F5-4A57-90CD-B63DBA9D8E9F}" type="datetimeFigureOut">
              <a:rPr lang="he-IL" smtClean="0"/>
              <a:pPr/>
              <a:t>ט"ז/תמוז/תשע"ג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03FA5C-EA7F-4696-B3CE-4FD2558B173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8212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18297A7-EC55-4CBA-9A0E-2DA35675A3C4}" type="datetimeFigureOut">
              <a:rPr lang="he-IL" smtClean="0"/>
              <a:pPr/>
              <a:t>ט"ז/תמוז/תשע"ג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CD254-BCD3-46F4-9C26-BC697EF4DB3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8873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Exciting work, share the excitement</a:t>
            </a:r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4078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1422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many</a:t>
            </a:r>
            <a:r>
              <a:rPr lang="en-US" baseline="0" dirty="0" smtClean="0"/>
              <a:t> </a:t>
            </a:r>
            <a:r>
              <a:rPr lang="en-US" dirty="0" smtClean="0"/>
              <a:t>templates – they can be low quality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6334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case of solver, use a heuristic instead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7505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dirty="0" smtClean="0"/>
              <a:t>, getting closer to practice </a:t>
            </a:r>
          </a:p>
          <a:p>
            <a:pPr algn="l" rtl="0"/>
            <a:r>
              <a:rPr lang="en-US" dirty="0" smtClean="0"/>
              <a:t>Future work: </a:t>
            </a:r>
            <a:r>
              <a:rPr lang="en-US" sz="1200" dirty="0" smtClean="0"/>
              <a:t>Investigate different decoders, leakage models (</a:t>
            </a:r>
            <a:r>
              <a:rPr lang="en-US" dirty="0" smtClean="0"/>
              <a:t>template</a:t>
            </a:r>
            <a:r>
              <a:rPr lang="en-US" baseline="0" dirty="0" smtClean="0"/>
              <a:t> based, Naïve Bayes,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sz="1200" dirty="0" smtClean="0"/>
          </a:p>
          <a:p>
            <a:pPr algn="l" rtl="0"/>
            <a:r>
              <a:rPr lang="en-US" sz="1200" dirty="0" smtClean="0"/>
              <a:t>Establish limits for data/computation tradeoffs for successful key extraction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Hand-raising for AES equation</a:t>
            </a:r>
            <a:r>
              <a:rPr lang="en-US" baseline="0" dirty="0" smtClean="0"/>
              <a:t> set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41269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of</a:t>
            </a:r>
            <a:r>
              <a:rPr lang="en-US" baseline="0" dirty="0" smtClean="0"/>
              <a:t> 1-hour talk on the site, if you’re interested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87557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axis is a</a:t>
            </a:r>
            <a:r>
              <a:rPr lang="en-US" baseline="0" dirty="0" smtClean="0"/>
              <a:t> different leak – we typ. Have hundreds</a:t>
            </a:r>
            <a:endParaRPr lang="he-IL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not the key – it’s the precise measurement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17248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“too much errors”</a:t>
            </a:r>
            <a:endParaRPr lang="he-IL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 problem is hard, so engineers redefine the problem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4780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attacks, but also PCA, MV, Stochastic,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How do</a:t>
            </a:r>
            <a:r>
              <a:rPr lang="en-US" baseline="0" dirty="0" smtClean="0"/>
              <a:t> we reduce complexity?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Optimizers</a:t>
            </a:r>
            <a:r>
              <a:rPr lang="en-US" baseline="0" dirty="0" smtClean="0"/>
              <a:t> are much slower than solvers</a:t>
            </a:r>
            <a:endParaRPr lang="he-IL" baseline="0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Generally: solvers are faster, optimizers are more versatile</a:t>
            </a:r>
            <a:endParaRPr lang="he-IL" dirty="0" smtClean="0"/>
          </a:p>
          <a:p>
            <a:r>
              <a:rPr lang="en-US" baseline="0" dirty="0" smtClean="0"/>
              <a:t>Solvers </a:t>
            </a:r>
            <a:r>
              <a:rPr lang="en-US" baseline="0" dirty="0" smtClean="0"/>
              <a:t>are used a lot in the community as part of the design </a:t>
            </a:r>
            <a:r>
              <a:rPr lang="en-US" baseline="0" dirty="0" err="1" smtClean="0"/>
              <a:t>toolchain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4949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What’s missing</a:t>
            </a:r>
            <a:r>
              <a:rPr lang="en-US" baseline="0" dirty="0" smtClean="0"/>
              <a:t>: evaluation on real data traces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4693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template attacks look only at the key bytes</a:t>
            </a:r>
          </a:p>
          <a:p>
            <a:r>
              <a:rPr lang="en-US" b="1" u="sng" baseline="0" dirty="0" smtClean="0"/>
              <a:t>Related </a:t>
            </a:r>
            <a:r>
              <a:rPr lang="en-US" b="1" u="sng" baseline="0" dirty="0" err="1" smtClean="0"/>
              <a:t>work:TU</a:t>
            </a:r>
            <a:r>
              <a:rPr lang="en-US" b="1" u="sng" baseline="0" dirty="0" smtClean="0"/>
              <a:t> Darmstadt , host 2012</a:t>
            </a:r>
            <a:endParaRPr lang="he-IL" b="1" u="sng" baseline="0" dirty="0" smtClean="0"/>
          </a:p>
          <a:p>
            <a:r>
              <a:rPr lang="he-IL" b="1" u="sng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Mohamed Saied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Mohamed,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Stanislav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Bulygin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Michael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Zohner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Annelie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Heuser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Michael Walter. Improved Algebraic Side-Channel Attack on AES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</a:p>
          <a:p>
            <a:endParaRPr lang="he-IL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0049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significant – </a:t>
            </a:r>
            <a:r>
              <a:rPr lang="en-US" dirty="0" err="1" smtClean="0"/>
              <a:t>apos</a:t>
            </a:r>
            <a:r>
              <a:rPr lang="en-US" dirty="0" smtClean="0"/>
              <a:t>. Vectors are not of the key bytes but of </a:t>
            </a:r>
            <a:r>
              <a:rPr lang="en-US" b="1" u="sng" dirty="0" smtClean="0"/>
              <a:t>intermediate steps</a:t>
            </a:r>
            <a:endParaRPr lang="he-IL" b="1" u="sng" dirty="0" smtClean="0"/>
          </a:p>
          <a:p>
            <a:r>
              <a:rPr lang="en-US" b="1" u="sng" dirty="0" smtClean="0"/>
              <a:t>The</a:t>
            </a:r>
            <a:r>
              <a:rPr lang="en-US" b="1" u="sng" baseline="0" dirty="0" smtClean="0"/>
              <a:t> decoder does not have to be very good!</a:t>
            </a:r>
            <a:endParaRPr lang="he-IL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7503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provide equation sets for </a:t>
            </a:r>
            <a:r>
              <a:rPr lang="en-US" dirty="0" err="1" smtClean="0"/>
              <a:t>Keeloq</a:t>
            </a:r>
            <a:r>
              <a:rPr lang="en-US" dirty="0" smtClean="0"/>
              <a:t>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uC</a:t>
            </a:r>
            <a:r>
              <a:rPr lang="en-US" baseline="0" dirty="0" smtClean="0"/>
              <a:t> AES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9744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‹#›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12" descr="C:\Dokumente und Einstellungen\mfeldhof.IAIK\Desktop\tel-aviv-university-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144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ss.oy.ne.ro/Template-TAS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24936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Practical Template-Algebraic Side Channel Attacks with Extremely Low Data Complexity</a:t>
            </a:r>
            <a:endParaRPr lang="he-IL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324472"/>
            <a:ext cx="8640960" cy="1752600"/>
          </a:xfrm>
        </p:spPr>
        <p:txBody>
          <a:bodyPr>
            <a:noAutofit/>
          </a:bodyPr>
          <a:lstStyle/>
          <a:p>
            <a:r>
              <a:rPr lang="en-US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Yossi </a:t>
            </a:r>
            <a:r>
              <a:rPr lang="en-US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Oren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Ofir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Weisse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Avishai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Wool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rtl="0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HASP Workshop, Tel Aviv, July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 advTm="71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list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under test (DUT)</a:t>
            </a:r>
          </a:p>
          <a:p>
            <a:r>
              <a:rPr lang="en-US" dirty="0" smtClean="0"/>
              <a:t>Template decoder</a:t>
            </a:r>
          </a:p>
          <a:p>
            <a:r>
              <a:rPr lang="en-US" dirty="0" smtClean="0"/>
              <a:t>Optimizer (or solver)</a:t>
            </a:r>
          </a:p>
          <a:p>
            <a:r>
              <a:rPr lang="en-US" dirty="0" smtClean="0"/>
              <a:t>Cipher equations</a:t>
            </a:r>
          </a:p>
          <a:p>
            <a:r>
              <a:rPr lang="en-US" dirty="0" smtClean="0"/>
              <a:t>Leak equations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7711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IAIK WS2 Data Set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DUT:</a:t>
            </a:r>
          </a:p>
          <a:p>
            <a:pPr lvl="1"/>
            <a:r>
              <a:rPr lang="en-US" dirty="0" smtClean="0"/>
              <a:t>8-bit 8052-compatible </a:t>
            </a:r>
            <a:r>
              <a:rPr lang="el-GR" dirty="0" smtClean="0"/>
              <a:t>μ</a:t>
            </a:r>
            <a:r>
              <a:rPr lang="en-US" dirty="0" smtClean="0"/>
              <a:t>C </a:t>
            </a:r>
          </a:p>
          <a:p>
            <a:pPr lvl="1"/>
            <a:r>
              <a:rPr lang="en-US" dirty="0" smtClean="0"/>
              <a:t>Standard implementation of AES encryption</a:t>
            </a:r>
          </a:p>
          <a:p>
            <a:r>
              <a:rPr lang="en-US" dirty="0" smtClean="0"/>
              <a:t>Trace set:</a:t>
            </a:r>
          </a:p>
          <a:p>
            <a:pPr lvl="1"/>
            <a:r>
              <a:rPr lang="en-US" dirty="0" smtClean="0"/>
              <a:t>200 traces of the first round of AES with known plaintext and unknown key</a:t>
            </a:r>
          </a:p>
          <a:p>
            <a:pPr lvl="1"/>
            <a:r>
              <a:rPr lang="en-US" dirty="0" smtClean="0"/>
              <a:t>Key is the same between all traces!</a:t>
            </a:r>
          </a:p>
          <a:p>
            <a:r>
              <a:rPr lang="en-US" dirty="0" smtClean="0"/>
              <a:t>Can be attacked using classical CPA with n=50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72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data from the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goal: extract 84 “leaks” from each of the 200 traces corresponding to parts of the AES state</a:t>
            </a:r>
          </a:p>
          <a:p>
            <a:r>
              <a:rPr lang="en-US" dirty="0" smtClean="0"/>
              <a:t>Main challenge: automatically finding regions of interest</a:t>
            </a:r>
          </a:p>
          <a:p>
            <a:r>
              <a:rPr lang="en-US" dirty="0" smtClean="0"/>
              <a:t>Our approach: Greedy algorithm based on classical CPA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Start like template…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offline phase, create template decoders for </a:t>
            </a:r>
            <a:r>
              <a:rPr lang="en-US" b="1" dirty="0" smtClean="0"/>
              <a:t>many intermediate states</a:t>
            </a:r>
          </a:p>
          <a:p>
            <a:r>
              <a:rPr lang="en-US" dirty="0" smtClean="0"/>
              <a:t>In online phase, apply decoders to power trace, obtaining </a:t>
            </a:r>
            <a:r>
              <a:rPr lang="en-US" b="1" dirty="0" smtClean="0"/>
              <a:t>multiple </a:t>
            </a:r>
            <a:r>
              <a:rPr lang="en-US" b="1" dirty="0" err="1" smtClean="0"/>
              <a:t>aposteriori</a:t>
            </a:r>
            <a:r>
              <a:rPr lang="en-US" b="1" dirty="0" smtClean="0"/>
              <a:t> probability vectors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403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… end like TASCA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probability vectors, together with device description, to </a:t>
            </a:r>
            <a:r>
              <a:rPr lang="en-US" b="1" dirty="0" smtClean="0"/>
              <a:t>optimizer or solver</a:t>
            </a:r>
          </a:p>
          <a:p>
            <a:r>
              <a:rPr lang="en-US" dirty="0" smtClean="0"/>
              <a:t>The output will be the state (and key) which </a:t>
            </a:r>
            <a:r>
              <a:rPr lang="en-US" b="1" dirty="0" smtClean="0"/>
              <a:t>optimally matches </a:t>
            </a:r>
            <a:r>
              <a:rPr lang="en-US" dirty="0" smtClean="0"/>
              <a:t>the probabilities of </a:t>
            </a:r>
            <a:r>
              <a:rPr lang="en-US" b="1" dirty="0" smtClean="0"/>
              <a:t>all the intermediate values: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78" y="4509120"/>
            <a:ext cx="8568952" cy="9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1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online traces</a:t>
            </a:r>
            <a:r>
              <a:rPr lang="en-US" dirty="0" smtClean="0"/>
              <a:t>: </a:t>
            </a:r>
            <a:r>
              <a:rPr lang="en-US" dirty="0" smtClean="0"/>
              <a:t>100% success rate, median running time 600 seconds</a:t>
            </a:r>
          </a:p>
          <a:p>
            <a:r>
              <a:rPr lang="en-US" dirty="0" smtClean="0"/>
              <a:t>Single online trace: </a:t>
            </a:r>
            <a:r>
              <a:rPr lang="en-US" dirty="0" smtClean="0"/>
              <a:t>77% success rate, median running time 25 hours</a:t>
            </a:r>
          </a:p>
          <a:p>
            <a:r>
              <a:rPr lang="en-US" dirty="0" smtClean="0"/>
              <a:t>Full key was recovered, not just Hamming weights!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80928"/>
            <a:ext cx="9144000" cy="272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Further reduce the data complexity of the </a:t>
            </a:r>
            <a:r>
              <a:rPr lang="en-US" sz="3600" b="1" dirty="0" smtClean="0"/>
              <a:t>offline</a:t>
            </a:r>
            <a:r>
              <a:rPr lang="en-US" sz="3600" dirty="0" smtClean="0"/>
              <a:t> phase</a:t>
            </a:r>
          </a:p>
          <a:p>
            <a:r>
              <a:rPr lang="en-US" sz="3600" dirty="0" smtClean="0"/>
              <a:t>Combine TASCA with other profiling attacks (Stochastic approach, PCA, machine learning, multivariate regression etc.)</a:t>
            </a:r>
          </a:p>
          <a:p>
            <a:r>
              <a:rPr lang="en-US" sz="3600" dirty="0" smtClean="0"/>
              <a:t>Apply Template-TASCA to additional public data sets (DPA Contest v2, etc)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Template-TASCA can be used to mount side-channel attacks with </a:t>
            </a:r>
            <a:r>
              <a:rPr lang="en-US" sz="4000" b="1" dirty="0" smtClean="0"/>
              <a:t>very low data complexity</a:t>
            </a:r>
          </a:p>
          <a:p>
            <a:r>
              <a:rPr lang="en-US" sz="4000" dirty="0" smtClean="0"/>
              <a:t>Can be combined with </a:t>
            </a:r>
            <a:r>
              <a:rPr lang="en-US" sz="4000" b="1" dirty="0" smtClean="0"/>
              <a:t>any profiling attack </a:t>
            </a:r>
            <a:r>
              <a:rPr lang="en-US" sz="4000" dirty="0" smtClean="0"/>
              <a:t>and </a:t>
            </a:r>
            <a:r>
              <a:rPr lang="en-US" sz="4000" b="1" dirty="0" smtClean="0"/>
              <a:t>any leak</a:t>
            </a:r>
          </a:p>
          <a:p>
            <a:r>
              <a:rPr lang="en-US" sz="4000" dirty="0" smtClean="0"/>
              <a:t>First evaluation of this (theoretically) very </a:t>
            </a:r>
            <a:r>
              <a:rPr lang="en-US" sz="4000" dirty="0"/>
              <a:t>strong </a:t>
            </a:r>
            <a:r>
              <a:rPr lang="en-US" sz="4000" dirty="0" smtClean="0"/>
              <a:t>attack on a </a:t>
            </a:r>
            <a:r>
              <a:rPr lang="en-US" sz="4000" b="1" dirty="0" smtClean="0"/>
              <a:t>real </a:t>
            </a:r>
            <a:r>
              <a:rPr lang="en-US" sz="4000" b="1" dirty="0"/>
              <a:t>world </a:t>
            </a:r>
            <a:r>
              <a:rPr lang="en-US" sz="4000" b="1" dirty="0" smtClean="0"/>
              <a:t>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754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hlinkClick r:id="rId3"/>
              </a:rPr>
              <a:t>http://iss.oy.ne.ro/Template-TASCA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18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Information-Robustness Tradeoff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6053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 rot="18892515">
            <a:off x="5063454" y="4782050"/>
            <a:ext cx="966841" cy="138549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1" anchor="ctr"/>
          <a:lstStyle/>
          <a:p>
            <a:r>
              <a:rPr lang="en-US" dirty="0" smtClean="0"/>
              <a:t>Power</a:t>
            </a: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Power </a:t>
            </a:r>
            <a:r>
              <a:rPr lang="en-US" baseline="0" smtClean="0"/>
              <a:t>Analysis Attacks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</a:t>
            </a:r>
            <a:r>
              <a:rPr lang="en-US" b="1" dirty="0" smtClean="0"/>
              <a:t>description of a crypto </a:t>
            </a:r>
            <a:r>
              <a:rPr lang="en-US" b="1" u="sng" dirty="0" smtClean="0"/>
              <a:t>device</a:t>
            </a:r>
            <a:r>
              <a:rPr lang="en-US" b="1" dirty="0" smtClean="0"/>
              <a:t>, plaintexts, ciphertexts </a:t>
            </a:r>
            <a:r>
              <a:rPr lang="en-US" dirty="0" smtClean="0"/>
              <a:t>and a set of </a:t>
            </a:r>
            <a:r>
              <a:rPr lang="en-US" b="1" dirty="0" smtClean="0"/>
              <a:t>power measurements</a:t>
            </a:r>
            <a:r>
              <a:rPr lang="en-US" dirty="0" smtClean="0"/>
              <a:t>, find the </a:t>
            </a:r>
            <a:r>
              <a:rPr lang="en-US" b="1" dirty="0" smtClean="0"/>
              <a:t>cryptographic key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52263C-299C-4F80-B628-0D99064C0D77}" type="slidenum">
              <a:rPr lang="he-IL" smtClean="0"/>
              <a:pPr/>
              <a:t>2</a:t>
            </a:fld>
            <a:endParaRPr lang="he-IL" dirty="0"/>
          </a:p>
        </p:txBody>
      </p:sp>
      <p:sp>
        <p:nvSpPr>
          <p:cNvPr id="5" name="Right Arrow 4"/>
          <p:cNvSpPr/>
          <p:nvPr/>
        </p:nvSpPr>
        <p:spPr>
          <a:xfrm>
            <a:off x="1500166" y="4071942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Plaintext</a:t>
            </a:r>
            <a:endParaRPr lang="he-IL" dirty="0"/>
          </a:p>
        </p:txBody>
      </p:sp>
      <p:sp>
        <p:nvSpPr>
          <p:cNvPr id="6" name="Right Arrow 5"/>
          <p:cNvSpPr/>
          <p:nvPr/>
        </p:nvSpPr>
        <p:spPr>
          <a:xfrm>
            <a:off x="5572132" y="4071942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Ciphertext</a:t>
            </a:r>
            <a:endParaRPr lang="he-IL" dirty="0"/>
          </a:p>
        </p:txBody>
      </p:sp>
      <p:sp>
        <p:nvSpPr>
          <p:cNvPr id="7" name="Rounded Rectangle 6"/>
          <p:cNvSpPr/>
          <p:nvPr/>
        </p:nvSpPr>
        <p:spPr>
          <a:xfrm>
            <a:off x="3071802" y="3500438"/>
            <a:ext cx="2500330" cy="16430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Crypto Device</a:t>
            </a:r>
            <a:endParaRPr lang="he-IL" dirty="0"/>
          </a:p>
        </p:txBody>
      </p:sp>
      <p:sp>
        <p:nvSpPr>
          <p:cNvPr id="8" name="Rounded Rectangle 7"/>
          <p:cNvSpPr/>
          <p:nvPr/>
        </p:nvSpPr>
        <p:spPr>
          <a:xfrm>
            <a:off x="3857620" y="4643446"/>
            <a:ext cx="928694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Key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Yossi\University\Ph.D\Job Talk\m8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277316">
            <a:off x="2699792" y="3573016"/>
            <a:ext cx="3682752" cy="67667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 Space</a:t>
            </a:r>
            <a:endParaRPr lang="he-I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20</a:t>
            </a:fld>
            <a:endParaRPr lang="he-IL" dirty="0"/>
          </a:p>
        </p:txBody>
      </p:sp>
      <p:sp>
        <p:nvSpPr>
          <p:cNvPr id="5" name="5-Point Star 4"/>
          <p:cNvSpPr/>
          <p:nvPr/>
        </p:nvSpPr>
        <p:spPr>
          <a:xfrm>
            <a:off x="7228867" y="5085184"/>
            <a:ext cx="216024" cy="21602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6501358" y="4369296"/>
            <a:ext cx="1671042" cy="1671042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ular Callout 6"/>
          <p:cNvSpPr/>
          <p:nvPr/>
        </p:nvSpPr>
        <p:spPr>
          <a:xfrm>
            <a:off x="7092280" y="4221088"/>
            <a:ext cx="1872208" cy="576064"/>
          </a:xfrm>
          <a:prstGeom prst="wedgeRectCallout">
            <a:avLst>
              <a:gd name="adj1" fmla="val -33552"/>
              <a:gd name="adj2" fmla="val 7407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/>
              <a:t>Precise measurement</a:t>
            </a:r>
            <a:endParaRPr lang="he-IL" dirty="0"/>
          </a:p>
        </p:txBody>
      </p:sp>
      <p:sp>
        <p:nvSpPr>
          <p:cNvPr id="8" name="Rectangular Callout 7"/>
          <p:cNvSpPr/>
          <p:nvPr/>
        </p:nvSpPr>
        <p:spPr>
          <a:xfrm>
            <a:off x="5868144" y="5589240"/>
            <a:ext cx="1656184" cy="504056"/>
          </a:xfrm>
          <a:prstGeom prst="wedgeRectCallout">
            <a:avLst>
              <a:gd name="adj1" fmla="val 31343"/>
              <a:gd name="adj2" fmla="val -77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/>
              <a:t>Actual measurement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838217" y="6330586"/>
            <a:ext cx="55453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Source: NASA / The Hubble Heritage Team / </a:t>
            </a:r>
            <a:r>
              <a:rPr lang="en-US" i="1" dirty="0" err="1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STScI</a:t>
            </a:r>
            <a:r>
              <a:rPr lang="en-US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/ AURA</a:t>
            </a:r>
            <a:endParaRPr lang="he-IL" i="1" dirty="0">
              <a:ln w="3175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9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07413 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8" grpId="0" animBg="1"/>
      <p:bldP spid="8" grpId="1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Users\Yossi\University\Ph.D\Job Talk\m80d.jpg"/>
          <p:cNvPicPr>
            <a:picLocks noChangeAspect="1" noChangeArrowheads="1"/>
          </p:cNvPicPr>
          <p:nvPr/>
        </p:nvPicPr>
        <p:blipFill>
          <a:blip r:embed="rId3" cstate="print">
            <a:lum bright="-100000"/>
          </a:blip>
          <a:srcRect l="19289" t="51157" r="49212" b="8485"/>
          <a:stretch>
            <a:fillRect/>
          </a:stretch>
        </p:blipFill>
        <p:spPr bwMode="auto">
          <a:xfrm>
            <a:off x="5652120" y="3717032"/>
            <a:ext cx="2880320" cy="29523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Harsh Reality of Power Analysis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The side channel</a:t>
            </a:r>
            <a:r>
              <a:rPr lang="en-US" baseline="0" dirty="0" smtClean="0"/>
              <a:t> traces have </a:t>
            </a:r>
            <a:r>
              <a:rPr lang="en-US" b="1" baseline="0" dirty="0" smtClean="0"/>
              <a:t>errors</a:t>
            </a:r>
          </a:p>
          <a:p>
            <a:r>
              <a:rPr lang="en-US" baseline="0" dirty="0" smtClean="0"/>
              <a:t>Equation set with errors causes</a:t>
            </a:r>
            <a:r>
              <a:rPr lang="en-US" dirty="0" smtClean="0"/>
              <a:t> </a:t>
            </a:r>
            <a:r>
              <a:rPr lang="en-US" b="1" baseline="0" dirty="0" err="1" smtClean="0"/>
              <a:t>unsatisfiability</a:t>
            </a:r>
            <a:endParaRPr lang="en-US" b="1" baseline="0" dirty="0" smtClean="0"/>
          </a:p>
          <a:p>
            <a:r>
              <a:rPr lang="en-US" dirty="0" smtClean="0"/>
              <a:t>Compensating for errors causes </a:t>
            </a:r>
            <a:r>
              <a:rPr lang="en-US" b="1" dirty="0" smtClean="0"/>
              <a:t>intractability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21</a:t>
            </a:fld>
            <a:endParaRPr lang="he-IL" dirty="0"/>
          </a:p>
        </p:txBody>
      </p:sp>
      <p:sp>
        <p:nvSpPr>
          <p:cNvPr id="7" name="5-Point Star 6"/>
          <p:cNvSpPr/>
          <p:nvPr/>
        </p:nvSpPr>
        <p:spPr>
          <a:xfrm>
            <a:off x="6940835" y="5085184"/>
            <a:ext cx="216024" cy="216024"/>
          </a:xfrm>
          <a:prstGeom prst="star5">
            <a:avLst/>
          </a:prstGeom>
          <a:solidFill>
            <a:srgbClr val="FFA75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7285062" y="5013176"/>
            <a:ext cx="383282" cy="38328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5148064" y="3717032"/>
            <a:ext cx="2880320" cy="2952328"/>
            <a:chOff x="1187624" y="3717032"/>
            <a:chExt cx="2880320" cy="2952328"/>
          </a:xfrm>
        </p:grpSpPr>
        <p:pic>
          <p:nvPicPr>
            <p:cNvPr id="15" name="Picture 2" descr="D:\Users\Yossi\University\Ph.D\Job Talk\m80d.jpg"/>
            <p:cNvPicPr>
              <a:picLocks noChangeAspect="1" noChangeArrowheads="1"/>
            </p:cNvPicPr>
            <p:nvPr/>
          </p:nvPicPr>
          <p:blipFill>
            <a:blip r:embed="rId3" cstate="print"/>
            <a:srcRect l="19289" t="51157" r="49212" b="8485"/>
            <a:stretch>
              <a:fillRect/>
            </a:stretch>
          </p:blipFill>
          <p:spPr bwMode="auto">
            <a:xfrm>
              <a:off x="1187624" y="3717032"/>
              <a:ext cx="2880320" cy="295232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</p:pic>
        <p:sp>
          <p:nvSpPr>
            <p:cNvPr id="13" name="5-Point Star 12"/>
            <p:cNvSpPr/>
            <p:nvPr/>
          </p:nvSpPr>
          <p:spPr>
            <a:xfrm>
              <a:off x="3275856" y="5085184"/>
              <a:ext cx="216024" cy="216024"/>
            </a:xfrm>
            <a:prstGeom prst="star5">
              <a:avLst/>
            </a:prstGeom>
            <a:solidFill>
              <a:srgbClr val="FFA75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1763688" y="4293096"/>
              <a:ext cx="1747242" cy="1747242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7" name="Left-Right Arrow 16"/>
          <p:cNvSpPr/>
          <p:nvPr/>
        </p:nvSpPr>
        <p:spPr>
          <a:xfrm>
            <a:off x="4139952" y="4797152"/>
            <a:ext cx="1512168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6491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43716 -0.0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4" grpId="0"/>
      <p:bldP spid="7" grpId="0" animBg="1"/>
      <p:bldP spid="8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Decoder does not have</a:t>
            </a:r>
            <a:r>
              <a:rPr lang="en-US" baseline="0" dirty="0" smtClean="0"/>
              <a:t> to be very good!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r>
              <a:rPr lang="en-US" dirty="0" smtClean="0"/>
              <a:t>In our experiment:</a:t>
            </a:r>
          </a:p>
          <a:p>
            <a:pPr lvl="1"/>
            <a:r>
              <a:rPr lang="en-US" dirty="0" smtClean="0"/>
              <a:t>Ensemble of 100 decoders for intermediate bytes</a:t>
            </a:r>
          </a:p>
          <a:p>
            <a:pPr lvl="1"/>
            <a:r>
              <a:rPr lang="en-US" dirty="0" smtClean="0"/>
              <a:t>Average rank of correct byte in decoder output: 14/256</a:t>
            </a:r>
          </a:p>
          <a:p>
            <a:pPr lvl="1"/>
            <a:r>
              <a:rPr lang="en-US" dirty="0" smtClean="0"/>
              <a:t>Worst-case rank of correct byte: 90/256</a:t>
            </a:r>
          </a:p>
          <a:p>
            <a:pPr lvl="1"/>
            <a:r>
              <a:rPr lang="en-US" u="sng" dirty="0" smtClean="0"/>
              <a:t>Success rate: 100%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7210637" y="4545124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6454554" y="3131313"/>
            <a:ext cx="2232246" cy="13777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Template Decoder</a:t>
            </a:r>
            <a:endParaRPr lang="he-IL" sz="4000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7188109" y="2401943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0433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Attacks</a:t>
            </a:r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395536" y="1628800"/>
            <a:ext cx="1944216" cy="1152128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DUT</a:t>
            </a:r>
            <a:endParaRPr lang="he-IL" sz="4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4427984" y="5157192"/>
            <a:ext cx="2411760" cy="648072"/>
            <a:chOff x="4427984" y="5157192"/>
            <a:chExt cx="2411760" cy="648072"/>
          </a:xfrm>
        </p:grpSpPr>
        <p:sp>
          <p:nvSpPr>
            <p:cNvPr id="8" name="TextBox 7"/>
            <p:cNvSpPr txBox="1"/>
            <p:nvPr/>
          </p:nvSpPr>
          <p:spPr>
            <a:xfrm>
              <a:off x="5148064" y="5229200"/>
              <a:ext cx="16916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/>
                <a:t>Secret Key</a:t>
              </a:r>
              <a:endParaRPr lang="he-IL" sz="24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427984" y="5157192"/>
              <a:ext cx="720080" cy="64807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411760" y="4941168"/>
            <a:ext cx="1944216" cy="1152128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Decoder</a:t>
            </a:r>
            <a:endParaRPr lang="he-IL" sz="4000" dirty="0"/>
          </a:p>
        </p:txBody>
      </p:sp>
      <p:sp>
        <p:nvSpPr>
          <p:cNvPr id="22" name="Rectangle 21"/>
          <p:cNvSpPr/>
          <p:nvPr/>
        </p:nvSpPr>
        <p:spPr>
          <a:xfrm>
            <a:off x="4788024" y="1628800"/>
            <a:ext cx="1944216" cy="1152128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Reverse Eng.</a:t>
            </a:r>
            <a:endParaRPr lang="he-IL" sz="4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9552" y="2780928"/>
            <a:ext cx="1815864" cy="2211908"/>
            <a:chOff x="539552" y="2780928"/>
            <a:chExt cx="1815864" cy="2211908"/>
          </a:xfrm>
        </p:grpSpPr>
        <p:sp>
          <p:nvSpPr>
            <p:cNvPr id="15" name="Right Arrow 14"/>
            <p:cNvSpPr/>
            <p:nvPr/>
          </p:nvSpPr>
          <p:spPr>
            <a:xfrm rot="5400000">
              <a:off x="1007604" y="2816932"/>
              <a:ext cx="720080" cy="64807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52" y="3462099"/>
              <a:ext cx="169168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 smtClean="0"/>
                <a:t>Online Traces</a:t>
              </a:r>
              <a:endParaRPr lang="he-IL" sz="2400" dirty="0"/>
            </a:p>
          </p:txBody>
        </p:sp>
        <p:sp>
          <p:nvSpPr>
            <p:cNvPr id="26" name="Right Arrow 25"/>
            <p:cNvSpPr/>
            <p:nvPr/>
          </p:nvSpPr>
          <p:spPr>
            <a:xfrm rot="2700000">
              <a:off x="1671340" y="4308760"/>
              <a:ext cx="720080" cy="64807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39752" y="1772816"/>
            <a:ext cx="2448272" cy="830997"/>
            <a:chOff x="2339752" y="1772816"/>
            <a:chExt cx="2448272" cy="830997"/>
          </a:xfrm>
        </p:grpSpPr>
        <p:sp>
          <p:nvSpPr>
            <p:cNvPr id="24" name="Right Arrow 23"/>
            <p:cNvSpPr/>
            <p:nvPr/>
          </p:nvSpPr>
          <p:spPr>
            <a:xfrm>
              <a:off x="2339752" y="1860487"/>
              <a:ext cx="720080" cy="64807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99792" y="1772816"/>
              <a:ext cx="169168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 smtClean="0"/>
                <a:t>Offline Traces</a:t>
              </a:r>
              <a:endParaRPr lang="he-IL" sz="2400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067944" y="1860487"/>
              <a:ext cx="720080" cy="64807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79650" y="2780928"/>
            <a:ext cx="2000054" cy="2175903"/>
            <a:chOff x="4335634" y="2780928"/>
            <a:chExt cx="2000054" cy="2175903"/>
          </a:xfrm>
        </p:grpSpPr>
        <p:sp>
          <p:nvSpPr>
            <p:cNvPr id="27" name="Right Arrow 26"/>
            <p:cNvSpPr/>
            <p:nvPr/>
          </p:nvSpPr>
          <p:spPr>
            <a:xfrm rot="5400000">
              <a:off x="5184068" y="2816932"/>
              <a:ext cx="720080" cy="64807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44008" y="3462099"/>
              <a:ext cx="169168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 smtClean="0"/>
                <a:t>Power Model</a:t>
              </a:r>
              <a:endParaRPr lang="he-IL" sz="2400" dirty="0"/>
            </a:p>
          </p:txBody>
        </p:sp>
        <p:sp>
          <p:nvSpPr>
            <p:cNvPr id="31" name="Right Arrow 30"/>
            <p:cNvSpPr/>
            <p:nvPr/>
          </p:nvSpPr>
          <p:spPr>
            <a:xfrm rot="18900000" flipH="1">
              <a:off x="4335634" y="4308759"/>
              <a:ext cx="720080" cy="64807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6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2263C-299C-4F80-B628-0D99064C0D7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Attacks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52263C-299C-4F80-B628-0D99064C0D77}" type="slidenum">
              <a:rPr lang="he-IL" smtClean="0"/>
              <a:pPr/>
              <a:t>4</a:t>
            </a:fld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395536" y="1628800"/>
            <a:ext cx="1944216" cy="1152128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DUT</a:t>
            </a:r>
            <a:endParaRPr lang="he-IL" sz="4000" dirty="0"/>
          </a:p>
        </p:txBody>
      </p:sp>
      <p:grpSp>
        <p:nvGrpSpPr>
          <p:cNvPr id="6" name="Group 32"/>
          <p:cNvGrpSpPr/>
          <p:nvPr/>
        </p:nvGrpSpPr>
        <p:grpSpPr>
          <a:xfrm>
            <a:off x="539552" y="2780928"/>
            <a:ext cx="1691680" cy="1512168"/>
            <a:chOff x="539552" y="2780928"/>
            <a:chExt cx="1691680" cy="1512168"/>
          </a:xfrm>
        </p:grpSpPr>
        <p:sp>
          <p:nvSpPr>
            <p:cNvPr id="15" name="Right Arrow 14"/>
            <p:cNvSpPr/>
            <p:nvPr/>
          </p:nvSpPr>
          <p:spPr>
            <a:xfrm rot="5400000">
              <a:off x="1007604" y="2816932"/>
              <a:ext cx="720080" cy="64807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52" y="3462099"/>
              <a:ext cx="169168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 smtClean="0"/>
                <a:t>Online Traces</a:t>
              </a:r>
              <a:endParaRPr lang="he-IL" sz="2400" dirty="0"/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2339752" y="1772816"/>
            <a:ext cx="2051720" cy="830997"/>
            <a:chOff x="2339752" y="1772816"/>
            <a:chExt cx="2051720" cy="830997"/>
          </a:xfrm>
        </p:grpSpPr>
        <p:sp>
          <p:nvSpPr>
            <p:cNvPr id="24" name="Right Arrow 23"/>
            <p:cNvSpPr/>
            <p:nvPr/>
          </p:nvSpPr>
          <p:spPr>
            <a:xfrm>
              <a:off x="2339752" y="1860487"/>
              <a:ext cx="720080" cy="64807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99792" y="1772816"/>
              <a:ext cx="169168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 smtClean="0"/>
                <a:t>Offline Traces</a:t>
              </a:r>
              <a:endParaRPr lang="he-IL" sz="2400" dirty="0"/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Pro: Very versatile</a:t>
            </a:r>
          </a:p>
          <a:p>
            <a:r>
              <a:rPr lang="en-US" dirty="0" smtClean="0"/>
              <a:t>Con: High data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solvers and optimizers</a:t>
            </a:r>
            <a:endParaRPr lang="he-I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4088829"/>
            <a:ext cx="8686800" cy="276917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2852936"/>
            <a:ext cx="2952328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Solver</a:t>
            </a:r>
            <a:endParaRPr lang="he-IL" sz="4000" dirty="0"/>
          </a:p>
        </p:txBody>
      </p:sp>
      <p:sp>
        <p:nvSpPr>
          <p:cNvPr id="7" name="Right Arrow 6"/>
          <p:cNvSpPr/>
          <p:nvPr/>
        </p:nvSpPr>
        <p:spPr>
          <a:xfrm>
            <a:off x="2411760" y="335699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ight Arrow 7"/>
          <p:cNvSpPr/>
          <p:nvPr/>
        </p:nvSpPr>
        <p:spPr>
          <a:xfrm>
            <a:off x="6084168" y="335699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51520" y="2795444"/>
            <a:ext cx="2160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Set of </a:t>
            </a:r>
            <a:r>
              <a:rPr lang="en-US" sz="2400" i="1" dirty="0" smtClean="0"/>
              <a:t>m</a:t>
            </a:r>
            <a:r>
              <a:rPr lang="en-US" sz="2400" dirty="0" smtClean="0"/>
              <a:t> logical statements over </a:t>
            </a:r>
            <a:r>
              <a:rPr lang="en-US" sz="2400" i="1" dirty="0" smtClean="0"/>
              <a:t>n</a:t>
            </a:r>
            <a:r>
              <a:rPr lang="en-US" sz="2400" dirty="0" smtClean="0"/>
              <a:t> variables </a:t>
            </a:r>
            <a:br>
              <a:rPr lang="en-US" sz="2400" dirty="0" smtClean="0"/>
            </a:b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endParaRPr lang="he-IL" sz="2400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3246075"/>
            <a:ext cx="22677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Satisfying assignment</a:t>
            </a:r>
            <a:endParaRPr lang="he-IL" sz="2400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852936"/>
            <a:ext cx="2952328" cy="1584176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Optimizer</a:t>
            </a:r>
            <a:endParaRPr lang="he-IL" sz="4000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4247964" y="2168860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635896" y="1700808"/>
            <a:ext cx="19442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Goal function</a:t>
            </a:r>
            <a:endParaRPr lang="he-IL" sz="2400" i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12768" y="3246075"/>
            <a:ext cx="22677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u="sng" dirty="0" smtClean="0"/>
              <a:t>Optimal</a:t>
            </a:r>
            <a:endParaRPr lang="he-IL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282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Cryptanalysis using solvers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Modern crypto is strong enough to withstand Algebraic Cryptanalysis using solvers [MM00] </a:t>
            </a:r>
          </a:p>
          <a:p>
            <a:r>
              <a:rPr lang="en-US" dirty="0" smtClean="0"/>
              <a:t>If we add side-channel information the key can be recovered quickly and efficiently [RS09]</a:t>
            </a:r>
          </a:p>
          <a:p>
            <a:r>
              <a:rPr lang="en-US" dirty="0" smtClean="0"/>
              <a:t>Physical limitations of the attack setup introduce errors which can be overcome by replacing solvers with optimizers [OK</a:t>
            </a:r>
            <a:r>
              <a:rPr lang="en-US" dirty="0"/>
              <a:t>P</a:t>
            </a:r>
            <a:r>
              <a:rPr lang="en-US" dirty="0" smtClean="0"/>
              <a:t>W10]</a:t>
            </a:r>
          </a:p>
          <a:p>
            <a:r>
              <a:rPr lang="en-US" dirty="0" smtClean="0"/>
              <a:t>Decoding can be generically represented as a vector of </a:t>
            </a:r>
            <a:r>
              <a:rPr lang="en-US" dirty="0" err="1" smtClean="0"/>
              <a:t>aposteriori</a:t>
            </a:r>
            <a:r>
              <a:rPr lang="en-US" dirty="0" smtClean="0"/>
              <a:t> probabilities [ORSW12]</a:t>
            </a:r>
            <a:endParaRPr lang="he-IL" dirty="0"/>
          </a:p>
        </p:txBody>
      </p:sp>
      <p:sp>
        <p:nvSpPr>
          <p:cNvPr id="4" name="Rectangular Callout 3"/>
          <p:cNvSpPr/>
          <p:nvPr/>
        </p:nvSpPr>
        <p:spPr>
          <a:xfrm>
            <a:off x="5076056" y="2852936"/>
            <a:ext cx="2714644" cy="1214446"/>
          </a:xfrm>
          <a:prstGeom prst="wedgeRectCallout">
            <a:avLst>
              <a:gd name="adj1" fmla="val 36950"/>
              <a:gd name="adj2" fmla="val -740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Massacci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Marraro</a:t>
            </a:r>
            <a:r>
              <a:rPr lang="en-US" dirty="0" smtClean="0">
                <a:solidFill>
                  <a:schemeClr val="tx1"/>
                </a:solidFill>
              </a:rPr>
              <a:t>, Journal of Automated Reasoning 2000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097716" y="2564904"/>
            <a:ext cx="2714644" cy="1214446"/>
          </a:xfrm>
          <a:prstGeom prst="wedgeRectCallout">
            <a:avLst>
              <a:gd name="adj1" fmla="val 29042"/>
              <a:gd name="adj2" fmla="val 712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Oren, </a:t>
            </a:r>
            <a:r>
              <a:rPr lang="en-US" dirty="0" err="1" smtClean="0">
                <a:solidFill>
                  <a:schemeClr val="tx1"/>
                </a:solidFill>
              </a:rPr>
              <a:t>Kirschbaum</a:t>
            </a:r>
            <a:r>
              <a:rPr lang="en-US" dirty="0" smtClean="0">
                <a:solidFill>
                  <a:schemeClr val="tx1"/>
                </a:solidFill>
              </a:rPr>
              <a:t>, Popp and Wool,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CHES 2010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076792" y="3882326"/>
            <a:ext cx="2714644" cy="1214446"/>
          </a:xfrm>
          <a:prstGeom prst="wedgeRectCallout">
            <a:avLst>
              <a:gd name="adj1" fmla="val 35621"/>
              <a:gd name="adj2" fmla="val -720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Renauld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Standaert</a:t>
            </a:r>
            <a:r>
              <a:rPr lang="en-US" dirty="0" smtClean="0">
                <a:solidFill>
                  <a:schemeClr val="tx1"/>
                </a:solidFill>
              </a:rPr>
              <a:t>, INSCRYPT 2009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097716" y="3933056"/>
            <a:ext cx="2714644" cy="1214446"/>
          </a:xfrm>
          <a:prstGeom prst="wedgeRectCallout">
            <a:avLst>
              <a:gd name="adj1" fmla="val 29042"/>
              <a:gd name="adj2" fmla="val 712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Oren, </a:t>
            </a:r>
            <a:r>
              <a:rPr lang="en-US" dirty="0" err="1" smtClean="0">
                <a:solidFill>
                  <a:schemeClr val="tx1"/>
                </a:solidFill>
              </a:rPr>
              <a:t>Renauld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Standaert</a:t>
            </a:r>
            <a:r>
              <a:rPr lang="en-US" dirty="0" smtClean="0">
                <a:solidFill>
                  <a:schemeClr val="tx1"/>
                </a:solidFill>
              </a:rPr>
              <a:t> and Wool,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CHES 2012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4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4" grpId="1" uiExpand="1" animBg="1"/>
      <p:bldP spid="6" grpId="0" uiExpand="1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Template-Algebraic </a:t>
            </a:r>
            <a:br>
              <a:rPr lang="en-US" dirty="0" smtClean="0"/>
            </a:br>
            <a:r>
              <a:rPr lang="en-US" dirty="0" smtClean="0"/>
              <a:t>Side-Channel Attack (Template-TASCA)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 for </a:t>
            </a:r>
            <a:r>
              <a:rPr lang="en-US" b="1" dirty="0" smtClean="0"/>
              <a:t>any </a:t>
            </a:r>
            <a:r>
              <a:rPr lang="en-US" b="1" dirty="0"/>
              <a:t>profiled model </a:t>
            </a:r>
            <a:endParaRPr lang="en-US" dirty="0" smtClean="0"/>
          </a:p>
          <a:p>
            <a:r>
              <a:rPr lang="en-US" dirty="0" smtClean="0"/>
              <a:t>Combines the </a:t>
            </a:r>
            <a:r>
              <a:rPr lang="en-US" b="1" dirty="0"/>
              <a:t>low data complexity </a:t>
            </a:r>
            <a:r>
              <a:rPr lang="en-US" dirty="0"/>
              <a:t>of algebraic attacks and the </a:t>
            </a:r>
            <a:r>
              <a:rPr lang="en-US" b="1" dirty="0"/>
              <a:t>versatility </a:t>
            </a:r>
            <a:r>
              <a:rPr lang="en-US" dirty="0"/>
              <a:t>of template </a:t>
            </a:r>
            <a:r>
              <a:rPr lang="en-US" dirty="0" smtClean="0"/>
              <a:t>attacks</a:t>
            </a:r>
          </a:p>
          <a:p>
            <a:r>
              <a:rPr lang="en-US" dirty="0" smtClean="0"/>
              <a:t>Our contribution: First practical evaluation on a public data set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33331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Versatility of Template-TASCA</a:t>
            </a:r>
            <a:endParaRPr lang="he-IL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z="1400" smtClean="0"/>
              <a:pPr/>
              <a:t>8</a:t>
            </a:fld>
            <a:endParaRPr lang="he-IL" sz="1400" dirty="0"/>
          </a:p>
        </p:txBody>
      </p:sp>
      <p:sp>
        <p:nvSpPr>
          <p:cNvPr id="24" name="Right Arrow 23"/>
          <p:cNvSpPr/>
          <p:nvPr/>
        </p:nvSpPr>
        <p:spPr>
          <a:xfrm>
            <a:off x="2927691" y="515719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ight Arrow 24"/>
          <p:cNvSpPr/>
          <p:nvPr/>
        </p:nvSpPr>
        <p:spPr>
          <a:xfrm>
            <a:off x="5880017" y="5157192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6600097" y="5271591"/>
            <a:ext cx="1512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Secret Key</a:t>
            </a:r>
            <a:endParaRPr lang="he-IL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835695" y="5094838"/>
            <a:ext cx="11640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Power Trace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3647771" y="4883676"/>
            <a:ext cx="2232246" cy="13536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Template Decoder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xmlns="" val="1420611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Versatility of Template-TASCA</a:t>
            </a:r>
            <a:endParaRPr lang="he-IL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52263C-299C-4F80-B628-0D99064C0D77}" type="slidenum">
              <a:rPr lang="he-IL" sz="1400" smtClean="0"/>
              <a:pPr/>
              <a:t>9</a:t>
            </a:fld>
            <a:endParaRPr lang="he-IL" sz="1400" dirty="0"/>
          </a:p>
        </p:txBody>
      </p:sp>
      <p:sp>
        <p:nvSpPr>
          <p:cNvPr id="6" name="Right Arrow 5"/>
          <p:cNvSpPr/>
          <p:nvPr/>
        </p:nvSpPr>
        <p:spPr>
          <a:xfrm>
            <a:off x="2927691" y="5150793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ight Arrow 6"/>
          <p:cNvSpPr/>
          <p:nvPr/>
        </p:nvSpPr>
        <p:spPr>
          <a:xfrm>
            <a:off x="5880017" y="5150793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6600097" y="5265192"/>
            <a:ext cx="1512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Secret Key</a:t>
            </a:r>
            <a:endParaRPr lang="he-IL" sz="2400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6996141" y="4481233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2"/>
          <p:cNvGrpSpPr/>
          <p:nvPr/>
        </p:nvGrpSpPr>
        <p:grpSpPr>
          <a:xfrm>
            <a:off x="1271505" y="4941168"/>
            <a:ext cx="1728192" cy="3562439"/>
            <a:chOff x="2123728" y="1705670"/>
            <a:chExt cx="1728192" cy="3562439"/>
          </a:xfrm>
        </p:grpSpPr>
        <p:sp>
          <p:nvSpPr>
            <p:cNvPr id="8" name="TextBox 7"/>
            <p:cNvSpPr txBox="1"/>
            <p:nvPr/>
          </p:nvSpPr>
          <p:spPr>
            <a:xfrm>
              <a:off x="2195736" y="4437112"/>
              <a:ext cx="165618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/>
                <a:t>Hamming </a:t>
              </a:r>
              <a:r>
                <a:rPr lang="en-US" sz="2400" dirty="0" smtClean="0"/>
                <a:t>weights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23728" y="1705670"/>
              <a:ext cx="1656184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 err="1"/>
                <a:t>Aposteriori</a:t>
              </a:r>
              <a:r>
                <a:rPr lang="en-US" sz="2400" dirty="0"/>
                <a:t> probability vectors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19377" y="1988840"/>
            <a:ext cx="3600400" cy="1952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ight Arrow 13"/>
          <p:cNvSpPr/>
          <p:nvPr/>
        </p:nvSpPr>
        <p:spPr>
          <a:xfrm rot="5400000">
            <a:off x="1727682" y="4338755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971599" y="2924944"/>
            <a:ext cx="2232246" cy="13777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Template Decoder</a:t>
            </a:r>
            <a:endParaRPr lang="he-IL" sz="4000" dirty="0"/>
          </a:p>
        </p:txBody>
      </p:sp>
      <p:sp>
        <p:nvSpPr>
          <p:cNvPr id="5" name="Rectangle 4"/>
          <p:cNvSpPr/>
          <p:nvPr/>
        </p:nvSpPr>
        <p:spPr>
          <a:xfrm>
            <a:off x="3647771" y="4877277"/>
            <a:ext cx="2232246" cy="13536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4000" dirty="0"/>
              <a:t>Solver</a:t>
            </a:r>
            <a:r>
              <a:rPr lang="en-US" sz="4000" dirty="0" smtClean="0"/>
              <a:t>/ Optimizer</a:t>
            </a:r>
            <a:endParaRPr lang="he-IL" sz="4000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1705154" y="2195574"/>
            <a:ext cx="720080" cy="6480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" name="Group 19"/>
          <p:cNvGrpSpPr/>
          <p:nvPr/>
        </p:nvGrpSpPr>
        <p:grpSpPr>
          <a:xfrm>
            <a:off x="1331640" y="1702863"/>
            <a:ext cx="6492593" cy="461665"/>
            <a:chOff x="1729285" y="1702863"/>
            <a:chExt cx="6492593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729285" y="1702863"/>
              <a:ext cx="172819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/>
                <a:t>Power Trace</a:t>
              </a:r>
              <a:endParaRPr lang="he-IL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9952" y="1702863"/>
              <a:ext cx="172819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/>
                <a:t>EM Trace</a:t>
              </a:r>
              <a:endParaRPr lang="he-IL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93686" y="1702863"/>
              <a:ext cx="172819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/>
                <a:t>Whatever</a:t>
              </a:r>
              <a:endParaRPr lang="he-IL" sz="24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206645" y="1230494"/>
            <a:ext cx="4987972" cy="1952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9697">
            <a:off x="6653776" y="2221456"/>
            <a:ext cx="1651477" cy="21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-1044624" y="1183403"/>
            <a:ext cx="2353734" cy="1597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76282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26076 -0.0018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76 -0.00185 L -0.51909 -0.0018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41187</TotalTime>
  <Words>933</Words>
  <Application>Microsoft Office PowerPoint</Application>
  <PresentationFormat>On-screen Show (4:3)</PresentationFormat>
  <Paragraphs>169</Paragraphs>
  <Slides>22</Slides>
  <Notes>16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Practical Template-Algebraic Side Channel Attacks with Extremely Low Data Complexity</vt:lpstr>
      <vt:lpstr>Power Analysis Attacks</vt:lpstr>
      <vt:lpstr>Profiling Attacks</vt:lpstr>
      <vt:lpstr>Profiling Attacks</vt:lpstr>
      <vt:lpstr>Review: solvers and optimizers</vt:lpstr>
      <vt:lpstr>Cryptanalysis using solvers</vt:lpstr>
      <vt:lpstr>The Template-Algebraic  Side-Channel Attack (Template-TASCA)</vt:lpstr>
      <vt:lpstr>Versatility of Template-TASCA</vt:lpstr>
      <vt:lpstr>Versatility of Template-TASCA</vt:lpstr>
      <vt:lpstr>Shopping list</vt:lpstr>
      <vt:lpstr>The IAIK WS2 Data Set</vt:lpstr>
      <vt:lpstr>Extracting data from the traces</vt:lpstr>
      <vt:lpstr>Start like template…</vt:lpstr>
      <vt:lpstr>… end like TASCA</vt:lpstr>
      <vt:lpstr>Results</vt:lpstr>
      <vt:lpstr>Future directions</vt:lpstr>
      <vt:lpstr>Summary</vt:lpstr>
      <vt:lpstr>Thank you!</vt:lpstr>
      <vt:lpstr>The Information-Robustness Tradeoff</vt:lpstr>
      <vt:lpstr>Slide 20</vt:lpstr>
      <vt:lpstr>The Harsh Reality of Power Analysis</vt:lpstr>
      <vt:lpstr>Decoder does not have to be very good!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Yossioren</dc:creator>
  <cp:lastModifiedBy>Server2003</cp:lastModifiedBy>
  <cp:revision>377</cp:revision>
  <dcterms:created xsi:type="dcterms:W3CDTF">2009-08-20T16:43:25Z</dcterms:created>
  <dcterms:modified xsi:type="dcterms:W3CDTF">2013-06-24T06:29:51Z</dcterms:modified>
</cp:coreProperties>
</file>