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4" r:id="rId4"/>
    <p:sldId id="258" r:id="rId5"/>
    <p:sldId id="276" r:id="rId6"/>
    <p:sldId id="259" r:id="rId7"/>
    <p:sldId id="279" r:id="rId8"/>
    <p:sldId id="278" r:id="rId9"/>
    <p:sldId id="260" r:id="rId10"/>
    <p:sldId id="261" r:id="rId11"/>
    <p:sldId id="280" r:id="rId12"/>
    <p:sldId id="281" r:id="rId13"/>
    <p:sldId id="282" r:id="rId14"/>
    <p:sldId id="283" r:id="rId15"/>
    <p:sldId id="263" r:id="rId16"/>
    <p:sldId id="264" r:id="rId17"/>
    <p:sldId id="284" r:id="rId18"/>
    <p:sldId id="285" r:id="rId19"/>
    <p:sldId id="286" r:id="rId20"/>
    <p:sldId id="272" r:id="rId21"/>
    <p:sldId id="275" r:id="rId22"/>
    <p:sldId id="287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5" autoAdjust="0"/>
    <p:restoredTop sz="80435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D02F5A-E1F5-4A57-90CD-B63DBA9D8E9F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503FA5C-EA7F-4696-B3CE-4FD2558B17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18297A7-EC55-4CBA-9A0E-2DA35675A3C4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1CD254-BCD3-46F4-9C26-BC697EF4DB3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preliminary</a:t>
            </a:r>
            <a:r>
              <a:rPr lang="en-US" baseline="0" dirty="0" smtClean="0"/>
              <a:t> work of A* with </a:t>
            </a:r>
            <a:r>
              <a:rPr lang="en-US" baseline="0" dirty="0" err="1" smtClean="0"/>
              <a:t>Ziv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Kfir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Ilan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Kirschenbaum</a:t>
            </a:r>
            <a:endParaRPr lang="en-US" baseline="0" dirty="0" smtClean="0"/>
          </a:p>
          <a:p>
            <a:r>
              <a:rPr lang="en-US" baseline="0" dirty="0" smtClean="0"/>
              <a:t>Toys: </a:t>
            </a:r>
            <a:r>
              <a:rPr lang="en-US" baseline="0" dirty="0" err="1" smtClean="0"/>
              <a:t>Kirschenbaum</a:t>
            </a:r>
            <a:r>
              <a:rPr lang="en-US" baseline="0" dirty="0" smtClean="0"/>
              <a:t> antenna, RFID tag, </a:t>
            </a:r>
            <a:r>
              <a:rPr lang="en-US" baseline="0" dirty="0" err="1" smtClean="0"/>
              <a:t>OpenPCD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OpenPICC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במקום מעטפה, מקבל כרטיס ריק.  הכרטיס לא משוייך אישית למצביע (פרטיות!)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(אחרי שינוי</a:t>
            </a:r>
            <a:r>
              <a:rPr lang="he-IL" baseline="0" dirty="0" smtClean="0"/>
              <a:t> ללבן)</a:t>
            </a:r>
          </a:p>
          <a:p>
            <a:r>
              <a:rPr lang="he-IL" dirty="0" smtClean="0"/>
              <a:t>חשוב לציין – הכרטיס מוצפן ואין שום דרך לקרוא אותו או לכתוב אליו מחוץ ל-2 העמדות האלו (הערה 1: אם המימוש</a:t>
            </a:r>
            <a:r>
              <a:rPr lang="he-IL" baseline="0" dirty="0" smtClean="0"/>
              <a:t> טוב.  הערה 2: לממשלה יש אפשרות לרמות)</a:t>
            </a:r>
          </a:p>
          <a:p>
            <a:r>
              <a:rPr lang="he-IL" baseline="0" dirty="0" smtClean="0"/>
              <a:t>מכאן ואילך התהליך זהה, בפרט ספירת הקולות – אפשר לקרוא במאמר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(אחרי ההרחקה)</a:t>
            </a:r>
          </a:p>
          <a:p>
            <a:r>
              <a:rPr lang="he-IL" dirty="0" smtClean="0"/>
              <a:t>הרבה חושבים שזו</a:t>
            </a:r>
            <a:r>
              <a:rPr lang="he-IL" baseline="0" dirty="0" smtClean="0"/>
              <a:t> תכונת אבטחה – לא עם ממסר!</a:t>
            </a:r>
          </a:p>
          <a:p>
            <a:r>
              <a:rPr lang="he-IL" dirty="0" smtClean="0"/>
              <a:t>הסבר למי שמכיר</a:t>
            </a:r>
            <a:r>
              <a:rPr lang="he-IL" baseline="0" dirty="0" smtClean="0"/>
              <a:t> משחקים איכותיים</a:t>
            </a:r>
            <a:endParaRPr lang="he-IL" dirty="0" smtClean="0"/>
          </a:p>
          <a:p>
            <a:r>
              <a:rPr lang="he-IL" dirty="0" smtClean="0"/>
              <a:t>דוגמה = כניסה למתקן</a:t>
            </a:r>
          </a:p>
          <a:p>
            <a:r>
              <a:rPr lang="he-IL" dirty="0" smtClean="0"/>
              <a:t>למה</a:t>
            </a:r>
            <a:r>
              <a:rPr lang="he-IL" baseline="0" dirty="0" smtClean="0"/>
              <a:t> זה "קטלני" בבחירות, הרבה יותר מאשר בבנק או בכניסה למתקן?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לבוחר יש פרטיות מלאה – הוא יכול אפילו לחבל במחשבים כשהוא בפנים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אין שום דרך לחקור אחרי מעשה!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(לתת</a:t>
            </a:r>
            <a:r>
              <a:rPr lang="he-IL" baseline="0" dirty="0" smtClean="0"/>
              <a:t> מכה עם הזרת)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אנחנו באמצע יום הבחירות</a:t>
            </a:r>
          </a:p>
          <a:p>
            <a:r>
              <a:rPr lang="he-IL" dirty="0" smtClean="0"/>
              <a:t>השלכות:</a:t>
            </a:r>
            <a:r>
              <a:rPr lang="he-IL" baseline="0" dirty="0" smtClean="0"/>
              <a:t> אין חשאיות!  אפשר למכור ולקנות קולות.  אפשר לבחור להשמיד את הקלפי.</a:t>
            </a:r>
          </a:p>
          <a:p>
            <a:r>
              <a:rPr lang="he-IL" baseline="0" dirty="0" smtClean="0"/>
              <a:t>מאוד קשה להתגונן!  קל להחביא ממסר, ואולי מישהו בועדת הקלפי משת"פ? 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השלכות: אפשר</a:t>
            </a:r>
            <a:r>
              <a:rPr lang="he-IL" baseline="0" dirty="0" smtClean="0"/>
              <a:t> לשכתב לחלוטין את הקלפי – אין הגנה (ראו מאמר)</a:t>
            </a:r>
          </a:p>
          <a:p>
            <a:r>
              <a:rPr lang="en-US" baseline="0" dirty="0" smtClean="0"/>
              <a:t>P</a:t>
            </a:r>
            <a:r>
              <a:rPr lang="he-IL" baseline="0" dirty="0" smtClean="0"/>
              <a:t>=</a:t>
            </a:r>
            <a:r>
              <a:rPr lang="en-US" baseline="0" dirty="0" smtClean="0"/>
              <a:t>NP</a:t>
            </a:r>
            <a:endParaRPr lang="he-IL" baseline="0" dirty="0" smtClean="0"/>
          </a:p>
          <a:p>
            <a:r>
              <a:rPr lang="he-IL" baseline="0" dirty="0" smtClean="0"/>
              <a:t>כדי שלא יתפסו אותו, כדאי שישאיר נינג'ה אחת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זו לא התקפת ממסר</a:t>
            </a:r>
            <a:r>
              <a:rPr lang="he-IL" baseline="0" dirty="0" smtClean="0"/>
              <a:t> – ממש זול וקל לבצע אותה</a:t>
            </a:r>
          </a:p>
          <a:p>
            <a:r>
              <a:rPr lang="he-IL" baseline="0" dirty="0" smtClean="0"/>
              <a:t>הקלפי נפסלת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האם מערכת הבחירות החדשה היא</a:t>
            </a:r>
            <a:r>
              <a:rPr lang="he-IL" baseline="0" dirty="0" smtClean="0"/>
              <a:t> טובה? 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כלליוֹת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כל האזרחים זכות הצבעה? לא אפשר לשלול מאזרח זכות הצבעה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חופשיוֹת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כל אזרח רשאי להצביע על פי בחירתו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ההצבעה היא חשאית? לא, אפשר לגלות מה בחרנו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שויוניוֹת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לכל אזרח קול אחד בלבד, השווה מתמטית לכל קול 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אחר? לא, אפשר להצביע כמה פעמים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הוגנות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ספירת הקולות ויתר ההיבטים הטכניים של ההצבעה 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(כגון ניהול פנקס הבוחרים והפיקוח על ההצבעה) מתבצעים באופן נייטרלי? לא, אפשר להשפיע על ספירת הקולות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הפשע</a:t>
            </a:r>
            <a:r>
              <a:rPr lang="he-IL" baseline="0" dirty="0" smtClean="0"/>
              <a:t> המושלם – בדרך כלל יש שוטרים, פקחים, וכו'.  כאן אין מי שישגיח – אם לא תופסים אותך על חם אין סיכוי שתיתפס.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יש כאן ביקורת טכנית ותו</a:t>
            </a:r>
            <a:r>
              <a:rPr lang="he-IL" baseline="0" dirty="0" smtClean="0"/>
              <a:t> לא.</a:t>
            </a:r>
          </a:p>
          <a:p>
            <a:r>
              <a:rPr lang="he-IL" dirty="0" smtClean="0"/>
              <a:t>מי שרוצה</a:t>
            </a:r>
            <a:r>
              <a:rPr lang="he-IL" baseline="0" dirty="0" smtClean="0"/>
              <a:t> חומר על האלמנטים הלא טכניים, שיגגל "</a:t>
            </a:r>
            <a:r>
              <a:rPr lang="en-US" baseline="0" dirty="0" smtClean="0"/>
              <a:t>tau voting</a:t>
            </a:r>
            <a:r>
              <a:rPr lang="he-IL" baseline="0" dirty="0" smtClean="0"/>
              <a:t>" ויראה את ההרצאות של פוקס וויל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כמו שלמדנו בשיעור אזרחות (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civics lesson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כלליוֹת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לכל האזרחים זכות הצבעה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חופשיוֹת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כל אזרח רשאי להצביע על פי בחירתו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ההצבעה היא חשאית.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שויוניוֹת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 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לכל אזרח קול אחד בלבד, השווה מתמטית לכל קול 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אחר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הוגנות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</a:t>
            </a:r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he-I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ספירת הקולות ויתר ההיבטים הטכניים של ההצבעה 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(כגון ניהול פנקס הבוחרים והפיקוח על ההצבעה) מתבצעים באופן נייטרלי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מי</a:t>
            </a:r>
            <a:r>
              <a:rPr lang="he-IL" baseline="0" dirty="0" smtClean="0"/>
              <a:t> לדעתכם לוקח?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 smtClean="0"/>
              <a:t>מי פה עוד לא</a:t>
            </a:r>
            <a:r>
              <a:rPr lang="he-IL" baseline="0" dirty="0" smtClean="0"/>
              <a:t> זכה להצביע?  ברכה ואריכות ימים</a:t>
            </a:r>
            <a:endParaRPr lang="he-IL" dirty="0" smtClean="0"/>
          </a:p>
          <a:p>
            <a:pPr rtl="1"/>
            <a:r>
              <a:rPr lang="en-US" dirty="0" smtClean="0"/>
              <a:t>1</a:t>
            </a:r>
            <a:r>
              <a:rPr lang="he-IL" dirty="0" smtClean="0"/>
              <a:t>. סקירת המרכיבים – ועדת הקלפי, רשימת</a:t>
            </a:r>
            <a:r>
              <a:rPr lang="he-IL" baseline="0" dirty="0" smtClean="0"/>
              <a:t> ת.ז., </a:t>
            </a:r>
            <a:r>
              <a:rPr lang="he-IL" dirty="0" smtClean="0"/>
              <a:t>ערימת מעטפות, תא</a:t>
            </a:r>
            <a:r>
              <a:rPr lang="he-IL" baseline="0" dirty="0" smtClean="0"/>
              <a:t> ההצבעה עם ערימות הקלפים, תיבת הקלפי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במי הוא יבחר?</a:t>
            </a:r>
          </a:p>
          <a:p>
            <a:r>
              <a:rPr lang="he-IL" dirty="0" smtClean="0"/>
              <a:t>תכונה</a:t>
            </a:r>
            <a:r>
              <a:rPr lang="he-IL" baseline="0" dirty="0" smtClean="0"/>
              <a:t> של הקלפי בישראל – קל לנחש יחסית במי תבחר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election</a:t>
            </a:r>
            <a:r>
              <a:rPr lang="en-US" baseline="0" dirty="0" smtClean="0"/>
              <a:t> the box is opened and votes are counted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he-IL" dirty="0" smtClean="0"/>
              <a:t>החוויה</a:t>
            </a:r>
            <a:r>
              <a:rPr lang="he-IL" baseline="0" dirty="0" smtClean="0"/>
              <a:t> די דומה:</a:t>
            </a:r>
            <a:endParaRPr lang="he-IL" dirty="0" smtClean="0"/>
          </a:p>
          <a:p>
            <a:pPr marL="228600" indent="-228600">
              <a:buAutoNum type="arabicPeriod"/>
            </a:pPr>
            <a:r>
              <a:rPr lang="he-IL" dirty="0" smtClean="0"/>
              <a:t>במקום רשימת ת.ז.</a:t>
            </a:r>
            <a:r>
              <a:rPr lang="he-IL" baseline="0" dirty="0" smtClean="0"/>
              <a:t>, מחשב עם ממשק למרשם התושבים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במקום ערימת מעטפות, ערימת כרטיסים חכמים אלחוטיים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במקום ערימת פתקים, שני מסופי מחשב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כרטיס חכם אלחוטי מבוסס </a:t>
            </a:r>
            <a:r>
              <a:rPr lang="en-US" dirty="0" smtClean="0"/>
              <a:t>RFID</a:t>
            </a:r>
            <a:r>
              <a:rPr lang="he-IL" dirty="0" smtClean="0"/>
              <a:t> (</a:t>
            </a:r>
            <a:r>
              <a:rPr lang="en-US" dirty="0" smtClean="0"/>
              <a:t>Contactless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Javacard</a:t>
            </a:r>
            <a:r>
              <a:rPr lang="he-IL" baseline="0" dirty="0" smtClean="0"/>
              <a:t>). </a:t>
            </a:r>
          </a:p>
          <a:p>
            <a:r>
              <a:rPr lang="he-IL" dirty="0" smtClean="0"/>
              <a:t>למה</a:t>
            </a:r>
            <a:r>
              <a:rPr lang="he-IL" baseline="0" dirty="0" smtClean="0"/>
              <a:t> בחרו בזה?  קל לשימוש, אמין ועמיד בהשוואה למגנטי, לשטרית יש חיבה לכרטיסים חכמים (לא ענייני לעסוק בזה)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מכיל יכולות </a:t>
            </a:r>
            <a:r>
              <a:rPr lang="en-US" baseline="0" dirty="0" smtClean="0"/>
              <a:t>PK</a:t>
            </a:r>
            <a:r>
              <a:rPr lang="he-IL" baseline="0" dirty="0" smtClean="0"/>
              <a:t> חזקות – הצפנה וגם זיהוי. </a:t>
            </a:r>
            <a:r>
              <a:rPr lang="he-IL" dirty="0" smtClean="0"/>
              <a:t>אפשר</a:t>
            </a:r>
            <a:r>
              <a:rPr lang="he-IL" baseline="0" dirty="0" smtClean="0"/>
              <a:t> לקרוא את המאמר...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D254-BCD3-46F4-9C26-BC697EF4DB38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52263C-299C-4F80-B628-0D99064C0D7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rtl="0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BD6B6D-BC42-403D-8F95-264C8AF1431A}" type="datetimeFigureOut">
              <a:rPr lang="he-IL" smtClean="0"/>
              <a:pPr/>
              <a:t>י"ב/אלול/תשס"ט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="1">
                <a:solidFill>
                  <a:schemeClr val="tx2"/>
                </a:solidFill>
              </a:defRPr>
            </a:lvl1pPr>
            <a:extLst/>
          </a:lstStyle>
          <a:p>
            <a:fld id="{58A5306D-A03D-45C2-8355-D61EA1CF4E7E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9" name="Picture 12" descr="C:\Dokumente und Einstellungen\mfeldhof.IAIK\Desktop\tel-aviv-university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0526" y="-13648"/>
            <a:ext cx="15144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nipurl.com/e-voting" TargetMode="External"/><Relationship Id="rId4" Type="http://schemas.openxmlformats.org/officeDocument/2006/relationships/hyperlink" Target="http://eprint.iacr.org/2009/42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nipurl.com/e-voting" TargetMode="External"/><Relationship Id="rId4" Type="http://schemas.openxmlformats.org/officeDocument/2006/relationships/hyperlink" Target="http://eprint.iacr.org/2009/42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Attacking the Israeli </a:t>
            </a:r>
            <a:br>
              <a:rPr lang="en-US" dirty="0" smtClean="0"/>
            </a:br>
            <a:r>
              <a:rPr lang="en-US" dirty="0" smtClean="0"/>
              <a:t>e-Voting System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i="1" dirty="0" err="1" smtClean="0"/>
              <a:t>Yossi</a:t>
            </a:r>
            <a:r>
              <a:rPr lang="en-US" i="1" dirty="0" smtClean="0"/>
              <a:t> Oren </a:t>
            </a:r>
            <a:r>
              <a:rPr lang="en-US" dirty="0" smtClean="0"/>
              <a:t>and </a:t>
            </a:r>
            <a:r>
              <a:rPr lang="en-US" dirty="0" err="1" smtClean="0"/>
              <a:t>Avishai</a:t>
            </a:r>
            <a:r>
              <a:rPr lang="en-US" dirty="0" smtClean="0"/>
              <a:t> Wool, </a:t>
            </a:r>
          </a:p>
          <a:p>
            <a:pPr rtl="0"/>
            <a:r>
              <a:rPr lang="he-IL" dirty="0" smtClean="0"/>
              <a:t>ציון אקדמי</a:t>
            </a:r>
            <a:r>
              <a:rPr lang="en-US" dirty="0" smtClean="0"/>
              <a:t>, September 2009</a:t>
            </a:r>
          </a:p>
        </p:txBody>
      </p:sp>
      <p:pic>
        <p:nvPicPr>
          <p:cNvPr id="1026" name="Picture 2" descr="D:\Users\Yossi\University\Ph.D\e-voting\portal coffee.jpg"/>
          <p:cNvPicPr>
            <a:picLocks noChangeAspect="1" noChangeArrowheads="1"/>
          </p:cNvPicPr>
          <p:nvPr/>
        </p:nvPicPr>
        <p:blipFill>
          <a:blip r:embed="rId3" cstate="print"/>
          <a:srcRect l="8018" r="12382"/>
          <a:stretch>
            <a:fillRect/>
          </a:stretch>
        </p:blipFill>
        <p:spPr bwMode="auto">
          <a:xfrm>
            <a:off x="5000628" y="150261"/>
            <a:ext cx="3500462" cy="331893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Rectangle 4"/>
          <p:cNvSpPr/>
          <p:nvPr/>
        </p:nvSpPr>
        <p:spPr>
          <a:xfrm>
            <a:off x="4500562" y="6286520"/>
            <a:ext cx="4671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http://eprint.iacr.org/2009/422</a:t>
            </a:r>
            <a:endParaRPr lang="he-IL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86520"/>
            <a:ext cx="3264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5"/>
              </a:rPr>
              <a:t>snipurl.com/e-voting</a:t>
            </a:r>
            <a:endParaRPr lang="he-IL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Tomorrow’s Ballot</a:t>
            </a:r>
            <a:endParaRPr lang="he-I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4650" y="2963862"/>
            <a:ext cx="3314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</a:t>
            </a:r>
            <a:r>
              <a:rPr lang="en-US" baseline="0" dirty="0" smtClean="0"/>
              <a:t> Vote Tomorrow?</a:t>
            </a:r>
            <a:endParaRPr lang="he-IL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958"/>
          <a:stretch>
            <a:fillRect/>
          </a:stretch>
        </p:blipFill>
        <p:spPr bwMode="auto">
          <a:xfrm>
            <a:off x="2071670" y="1774825"/>
            <a:ext cx="562246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6" t="497" r="25000"/>
          <a:stretch>
            <a:fillRect/>
          </a:stretch>
        </p:blipFill>
        <p:spPr bwMode="auto">
          <a:xfrm flipH="1">
            <a:off x="4572000" y="4447595"/>
            <a:ext cx="1347270" cy="2767619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 rot="1191611">
            <a:off x="6168169" y="5305832"/>
            <a:ext cx="481528" cy="7222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2706 C -0.01476 -0.05203 -0.0257 -0.12581 -0.04965 -0.1302 C -0.07361 -0.13459 -0.12431 -0.02682 -0.14393 0.00047 " pathEditMode="relative" rAng="0" ptsTypes="a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</a:t>
            </a:r>
            <a:r>
              <a:rPr lang="en-US" baseline="0" dirty="0" smtClean="0"/>
              <a:t> Vote Tomorrow?</a:t>
            </a:r>
            <a:endParaRPr lang="he-IL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958"/>
          <a:stretch>
            <a:fillRect/>
          </a:stretch>
        </p:blipFill>
        <p:spPr bwMode="auto">
          <a:xfrm>
            <a:off x="2071670" y="1774825"/>
            <a:ext cx="562246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4772246" y="4629378"/>
            <a:ext cx="1347270" cy="2767619"/>
            <a:chOff x="4786314" y="4643446"/>
            <a:chExt cx="1347270" cy="2767619"/>
          </a:xfrm>
        </p:grpSpPr>
        <p:pic>
          <p:nvPicPr>
            <p:cNvPr id="4" name="Picture 4" descr="D:\Users\Yossi\University\Ph.D\e-voting\ninja pictures\Law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416" t="497" r="25000"/>
            <a:stretch>
              <a:fillRect/>
            </a:stretch>
          </p:blipFill>
          <p:spPr bwMode="auto">
            <a:xfrm flipH="1">
              <a:off x="4786314" y="4643446"/>
              <a:ext cx="1347270" cy="2767619"/>
            </a:xfrm>
            <a:prstGeom prst="rect">
              <a:avLst/>
            </a:prstGeom>
            <a:noFill/>
          </p:spPr>
        </p:pic>
        <p:sp>
          <p:nvSpPr>
            <p:cNvPr id="5" name="Rounded Rectangle 4"/>
            <p:cNvSpPr/>
            <p:nvPr/>
          </p:nvSpPr>
          <p:spPr>
            <a:xfrm rot="1191611">
              <a:off x="5037561" y="5489579"/>
              <a:ext cx="481528" cy="7222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-0.02567 C 0.00243 -0.20194 0.02483 -0.37797 -0.03038 -0.47235 C -0.08559 -0.56673 -0.275 -0.60791 -0.35156 -0.59148 C -0.42813 -0.57506 -0.47882 -0.42308 -0.48993 -0.37335 C -0.50104 -0.32361 -0.43316 -0.30997 -0.41823 -0.2933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</a:t>
            </a:r>
            <a:r>
              <a:rPr lang="en-US" baseline="0" dirty="0" smtClean="0"/>
              <a:t> Vote Tomorrow?</a:t>
            </a:r>
            <a:endParaRPr lang="he-IL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958"/>
          <a:stretch>
            <a:fillRect/>
          </a:stretch>
        </p:blipFill>
        <p:spPr bwMode="auto">
          <a:xfrm>
            <a:off x="2071670" y="1774825"/>
            <a:ext cx="562246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6" t="497" r="25000"/>
          <a:stretch>
            <a:fillRect/>
          </a:stretch>
        </p:blipFill>
        <p:spPr bwMode="auto">
          <a:xfrm flipH="1">
            <a:off x="960936" y="2621666"/>
            <a:ext cx="1347270" cy="2767619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 rot="1191611">
            <a:off x="1212183" y="3467799"/>
            <a:ext cx="481528" cy="7222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6" name="Group 15"/>
          <p:cNvGrpSpPr/>
          <p:nvPr/>
        </p:nvGrpSpPr>
        <p:grpSpPr>
          <a:xfrm>
            <a:off x="1142976" y="1285860"/>
            <a:ext cx="2000264" cy="1428760"/>
            <a:chOff x="1142976" y="1285860"/>
            <a:chExt cx="2000264" cy="1428760"/>
          </a:xfrm>
        </p:grpSpPr>
        <p:sp>
          <p:nvSpPr>
            <p:cNvPr id="8" name="Rectangular Callout 7"/>
            <p:cNvSpPr/>
            <p:nvPr/>
          </p:nvSpPr>
          <p:spPr>
            <a:xfrm>
              <a:off x="1142976" y="1285860"/>
              <a:ext cx="2000264" cy="1428760"/>
            </a:xfrm>
            <a:prstGeom prst="wedgeRectCallout">
              <a:avLst>
                <a:gd name="adj1" fmla="val 17889"/>
                <a:gd name="adj2" fmla="val 67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28726" y="1357298"/>
              <a:ext cx="1428760" cy="1282335"/>
              <a:chOff x="3214678" y="3500438"/>
              <a:chExt cx="2643208" cy="237232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214678" y="3500438"/>
                <a:ext cx="1071570" cy="2336444"/>
                <a:chOff x="3214678" y="3500438"/>
                <a:chExt cx="1071570" cy="2336444"/>
              </a:xfrm>
            </p:grpSpPr>
            <p:pic>
              <p:nvPicPr>
                <p:cNvPr id="1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-5000" t="-36184" r="-5000" b="-33303"/>
                <a:stretch>
                  <a:fillRect/>
                </a:stretch>
              </p:blipFill>
              <p:spPr bwMode="auto">
                <a:xfrm rot="5400000">
                  <a:off x="3046588" y="4597222"/>
                  <a:ext cx="1407750" cy="107157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1" name="TextBox 10"/>
                <p:cNvSpPr txBox="1"/>
                <p:nvPr/>
              </p:nvSpPr>
              <p:spPr>
                <a:xfrm>
                  <a:off x="3554509" y="3500438"/>
                  <a:ext cx="588864" cy="91977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N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714878" y="3500438"/>
                <a:ext cx="1143008" cy="2372320"/>
                <a:chOff x="4714876" y="3500436"/>
                <a:chExt cx="1143008" cy="2372322"/>
              </a:xfrm>
            </p:grpSpPr>
            <p:pic>
              <p:nvPicPr>
                <p:cNvPr id="13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25772" r="24743"/>
                <a:stretch>
                  <a:fillRect/>
                </a:stretch>
              </p:blipFill>
              <p:spPr bwMode="auto">
                <a:xfrm>
                  <a:off x="4714876" y="4429132"/>
                  <a:ext cx="1143008" cy="14436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4" name="TextBox 13"/>
                <p:cNvSpPr txBox="1"/>
                <p:nvPr/>
              </p:nvSpPr>
              <p:spPr>
                <a:xfrm>
                  <a:off x="4929194" y="3500436"/>
                  <a:ext cx="588863" cy="9197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P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</p:grpSp>
      </p:grp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4" cstate="print"/>
          <a:srcRect l="-5000" t="-36184" r="-5000" b="-33303"/>
          <a:stretch>
            <a:fillRect/>
          </a:stretch>
        </p:blipFill>
        <p:spPr bwMode="auto">
          <a:xfrm rot="5400000">
            <a:off x="1337869" y="1948224"/>
            <a:ext cx="760946" cy="57922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1610489" y="1360187"/>
            <a:ext cx="3183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mb10" pitchFamily="34" charset="0"/>
              </a:rPr>
              <a:t>N</a:t>
            </a:r>
            <a:endParaRPr lang="he-IL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mb10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50359E-6 L 0.11025 -0.06315 " pathEditMode="relative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5 -0.06315 L -2.22222E-6 -0.00023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23" grpId="0"/>
      <p:bldP spid="23" grpId="1"/>
      <p:bldP spid="23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</a:t>
            </a:r>
            <a:r>
              <a:rPr lang="en-US" baseline="0" dirty="0" smtClean="0"/>
              <a:t> Vote Tomorrow?</a:t>
            </a:r>
            <a:endParaRPr lang="he-IL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958"/>
          <a:stretch>
            <a:fillRect/>
          </a:stretch>
        </p:blipFill>
        <p:spPr bwMode="auto">
          <a:xfrm>
            <a:off x="2071670" y="1774825"/>
            <a:ext cx="562246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6" t="497" r="25000"/>
          <a:stretch>
            <a:fillRect/>
          </a:stretch>
        </p:blipFill>
        <p:spPr bwMode="auto">
          <a:xfrm flipH="1">
            <a:off x="960936" y="2621666"/>
            <a:ext cx="1347270" cy="2767619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 rot="1191611">
            <a:off x="1212183" y="3467799"/>
            <a:ext cx="481528" cy="72229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" name="Group 15"/>
          <p:cNvGrpSpPr/>
          <p:nvPr/>
        </p:nvGrpSpPr>
        <p:grpSpPr>
          <a:xfrm>
            <a:off x="1285852" y="2571744"/>
            <a:ext cx="2000264" cy="1428760"/>
            <a:chOff x="1142976" y="1285860"/>
            <a:chExt cx="2000264" cy="1428760"/>
          </a:xfrm>
        </p:grpSpPr>
        <p:sp>
          <p:nvSpPr>
            <p:cNvPr id="8" name="Rectangular Callout 7"/>
            <p:cNvSpPr/>
            <p:nvPr/>
          </p:nvSpPr>
          <p:spPr>
            <a:xfrm>
              <a:off x="1142976" y="1285860"/>
              <a:ext cx="2000264" cy="1428760"/>
            </a:xfrm>
            <a:prstGeom prst="wedgeRectCallout">
              <a:avLst>
                <a:gd name="adj1" fmla="val 17889"/>
                <a:gd name="adj2" fmla="val 67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6" name="Group 14"/>
            <p:cNvGrpSpPr/>
            <p:nvPr/>
          </p:nvGrpSpPr>
          <p:grpSpPr>
            <a:xfrm>
              <a:off x="1428726" y="1357298"/>
              <a:ext cx="1428760" cy="1282335"/>
              <a:chOff x="3214678" y="3500438"/>
              <a:chExt cx="2643208" cy="237232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214678" y="3500438"/>
                <a:ext cx="1071570" cy="2336444"/>
                <a:chOff x="3214678" y="3500438"/>
                <a:chExt cx="1071570" cy="2336444"/>
              </a:xfrm>
            </p:grpSpPr>
            <p:pic>
              <p:nvPicPr>
                <p:cNvPr id="10" name="Picture 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-5000" t="-36184" r="-5000" b="-33303"/>
                <a:stretch>
                  <a:fillRect/>
                </a:stretch>
              </p:blipFill>
              <p:spPr bwMode="auto">
                <a:xfrm rot="5400000">
                  <a:off x="3046588" y="4597222"/>
                  <a:ext cx="1407750" cy="107157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1" name="TextBox 10"/>
                <p:cNvSpPr txBox="1"/>
                <p:nvPr/>
              </p:nvSpPr>
              <p:spPr>
                <a:xfrm>
                  <a:off x="3554509" y="3500438"/>
                  <a:ext cx="588864" cy="91977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N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714878" y="3500438"/>
                <a:ext cx="1143008" cy="2372320"/>
                <a:chOff x="4714876" y="3500436"/>
                <a:chExt cx="1143008" cy="2372322"/>
              </a:xfrm>
            </p:grpSpPr>
            <p:pic>
              <p:nvPicPr>
                <p:cNvPr id="13" name="Picture 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5772" r="24743"/>
                <a:stretch>
                  <a:fillRect/>
                </a:stretch>
              </p:blipFill>
              <p:spPr bwMode="auto">
                <a:xfrm>
                  <a:off x="4714876" y="4429132"/>
                  <a:ext cx="1143008" cy="14436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14" name="TextBox 13"/>
                <p:cNvSpPr txBox="1"/>
                <p:nvPr/>
              </p:nvSpPr>
              <p:spPr>
                <a:xfrm>
                  <a:off x="4929194" y="3500436"/>
                  <a:ext cx="588863" cy="9197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P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</p:grpSp>
      </p:grp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 cstate="print"/>
          <a:srcRect l="-5000" t="-36184" r="-5000" b="-33303"/>
          <a:stretch>
            <a:fillRect/>
          </a:stretch>
        </p:blipFill>
        <p:spPr bwMode="auto">
          <a:xfrm rot="5400000">
            <a:off x="1480745" y="3234108"/>
            <a:ext cx="760946" cy="57922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1753365" y="2646071"/>
            <a:ext cx="3183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mb10" pitchFamily="34" charset="0"/>
              </a:rPr>
              <a:t>N</a:t>
            </a:r>
            <a:endParaRPr lang="he-IL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mb10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55008E-6 L 0.10487 0.1098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87 0.11011 L -4.16667E-6 -3.22924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5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23" grpId="0"/>
      <p:bldP spid="2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Attacks</a:t>
            </a:r>
            <a:endParaRPr lang="he-IL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100" y="3714750"/>
            <a:ext cx="68421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928934"/>
            <a:ext cx="1416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9021" y="3544894"/>
            <a:ext cx="91598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2962283"/>
            <a:ext cx="417195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1428728" y="5000636"/>
            <a:ext cx="3857652" cy="1214446"/>
            <a:chOff x="2357422" y="5000636"/>
            <a:chExt cx="3857652" cy="1214446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5000636"/>
              <a:ext cx="1214446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5000636"/>
              <a:ext cx="1214446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" name="Rectangle 19"/>
          <p:cNvSpPr/>
          <p:nvPr/>
        </p:nvSpPr>
        <p:spPr>
          <a:xfrm>
            <a:off x="3071802" y="4857760"/>
            <a:ext cx="2714644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3" name="Group 22"/>
          <p:cNvGrpSpPr/>
          <p:nvPr/>
        </p:nvGrpSpPr>
        <p:grpSpPr>
          <a:xfrm>
            <a:off x="2928926" y="4786322"/>
            <a:ext cx="3000396" cy="1500198"/>
            <a:chOff x="2928926" y="4786322"/>
            <a:chExt cx="3000396" cy="1500198"/>
          </a:xfrm>
        </p:grpSpPr>
        <p:sp>
          <p:nvSpPr>
            <p:cNvPr id="21" name="Oval 20"/>
            <p:cNvSpPr/>
            <p:nvPr/>
          </p:nvSpPr>
          <p:spPr>
            <a:xfrm>
              <a:off x="2928926" y="4786322"/>
              <a:ext cx="142876" cy="1500198"/>
            </a:xfrm>
            <a:prstGeom prst="ellipse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Oval 21"/>
            <p:cNvSpPr/>
            <p:nvPr/>
          </p:nvSpPr>
          <p:spPr>
            <a:xfrm>
              <a:off x="5786446" y="4786322"/>
              <a:ext cx="142876" cy="1500198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2">
                  <a:lumMod val="60000"/>
                  <a:lumOff val="4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2219" y="3544894"/>
            <a:ext cx="91598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2183E-6 L 0.16145 -0.002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2183E-6 L 0.16145 -0.0025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3728E-6 L 0.24306 3.73728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Attacks on the Voting System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Relay Attacks</a:t>
            </a:r>
          </a:p>
          <a:p>
            <a:pPr lvl="1"/>
            <a:r>
              <a:rPr lang="en-US" dirty="0" smtClean="0"/>
              <a:t>Ballot Sniffing</a:t>
            </a:r>
          </a:p>
          <a:p>
            <a:pPr lvl="1"/>
            <a:r>
              <a:rPr lang="en-US" dirty="0" smtClean="0"/>
              <a:t>Single</a:t>
            </a:r>
            <a:r>
              <a:rPr lang="en-US" baseline="0" dirty="0" smtClean="0"/>
              <a:t> Dissident</a:t>
            </a:r>
          </a:p>
          <a:p>
            <a:pPr lvl="1"/>
            <a:r>
              <a:rPr lang="en-US" baseline="0" dirty="0" smtClean="0"/>
              <a:t>Ballot Stuffing</a:t>
            </a:r>
          </a:p>
          <a:p>
            <a:r>
              <a:rPr lang="en-US" baseline="0" dirty="0" smtClean="0"/>
              <a:t>Non-Relay Attacks</a:t>
            </a:r>
          </a:p>
          <a:p>
            <a:pPr lvl="1"/>
            <a:r>
              <a:rPr lang="en-US" baseline="0" dirty="0" smtClean="0"/>
              <a:t>Zapper</a:t>
            </a:r>
          </a:p>
          <a:p>
            <a:pPr lvl="1"/>
            <a:r>
              <a:rPr lang="en-US" baseline="0" dirty="0" smtClean="0"/>
              <a:t>Remote Jamming</a:t>
            </a:r>
          </a:p>
          <a:p>
            <a:pPr lvl="1"/>
            <a:r>
              <a:rPr lang="en-US" baseline="0" dirty="0" smtClean="0"/>
              <a:t>Implementation Attacks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668" y="1785926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Relay Attacks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Ballot Sniffing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Dissident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Ballot Stuffing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Non-Relay Attacks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Zapper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Remote Jamming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Ballot Sniffing Attack</a:t>
            </a:r>
            <a:endParaRPr lang="he-IL" dirty="0"/>
          </a:p>
        </p:txBody>
      </p:sp>
      <p:grpSp>
        <p:nvGrpSpPr>
          <p:cNvPr id="3" name="Group 5"/>
          <p:cNvGrpSpPr/>
          <p:nvPr/>
        </p:nvGrpSpPr>
        <p:grpSpPr>
          <a:xfrm>
            <a:off x="4572000" y="4357694"/>
            <a:ext cx="1545539" cy="2575898"/>
            <a:chOff x="4586068" y="3759515"/>
            <a:chExt cx="1928826" cy="3214710"/>
          </a:xfrm>
        </p:grpSpPr>
        <p:pic>
          <p:nvPicPr>
            <p:cNvPr id="4" name="Picture 4" descr="D:\Users\Yossi\University\Ph.D\e-voting\ninja pictures\Law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000" r="20000"/>
            <a:stretch>
              <a:fillRect/>
            </a:stretch>
          </p:blipFill>
          <p:spPr bwMode="auto">
            <a:xfrm flipH="1">
              <a:off x="4586068" y="3759515"/>
              <a:ext cx="1928826" cy="3214710"/>
            </a:xfrm>
            <a:prstGeom prst="rect">
              <a:avLst/>
            </a:prstGeom>
            <a:noFill/>
          </p:spPr>
        </p:pic>
        <p:sp>
          <p:nvSpPr>
            <p:cNvPr id="5" name="Rounded Rectangle 4"/>
            <p:cNvSpPr/>
            <p:nvPr/>
          </p:nvSpPr>
          <p:spPr>
            <a:xfrm rot="1191611">
              <a:off x="5096278" y="4779596"/>
              <a:ext cx="481528" cy="7222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774825"/>
            <a:ext cx="5487396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929058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14810" y="3714752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6248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00562" y="3643314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14810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9058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00562" y="4143380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00364" y="4214818"/>
            <a:ext cx="785818" cy="571504"/>
            <a:chOff x="2928926" y="4786322"/>
            <a:chExt cx="3000396" cy="1500198"/>
          </a:xfrm>
        </p:grpSpPr>
        <p:sp>
          <p:nvSpPr>
            <p:cNvPr id="19" name="Oval 18"/>
            <p:cNvSpPr/>
            <p:nvPr/>
          </p:nvSpPr>
          <p:spPr>
            <a:xfrm>
              <a:off x="2928926" y="4786322"/>
              <a:ext cx="142876" cy="1500198"/>
            </a:xfrm>
            <a:prstGeom prst="ellipse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Oval 19"/>
            <p:cNvSpPr/>
            <p:nvPr/>
          </p:nvSpPr>
          <p:spPr>
            <a:xfrm>
              <a:off x="5786446" y="4786322"/>
              <a:ext cx="142876" cy="1500198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2">
                  <a:lumMod val="60000"/>
                  <a:lumOff val="4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1" name="Group 15"/>
          <p:cNvGrpSpPr/>
          <p:nvPr/>
        </p:nvGrpSpPr>
        <p:grpSpPr>
          <a:xfrm>
            <a:off x="1285852" y="2571744"/>
            <a:ext cx="2000264" cy="1428760"/>
            <a:chOff x="1142976" y="1285860"/>
            <a:chExt cx="2000264" cy="1428760"/>
          </a:xfrm>
        </p:grpSpPr>
        <p:sp>
          <p:nvSpPr>
            <p:cNvPr id="22" name="Rectangular Callout 21"/>
            <p:cNvSpPr/>
            <p:nvPr/>
          </p:nvSpPr>
          <p:spPr>
            <a:xfrm>
              <a:off x="1142976" y="1285860"/>
              <a:ext cx="2000264" cy="1428760"/>
            </a:xfrm>
            <a:prstGeom prst="wedgeRectCallout">
              <a:avLst>
                <a:gd name="adj1" fmla="val 17889"/>
                <a:gd name="adj2" fmla="val 67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3" name="Group 14"/>
            <p:cNvGrpSpPr/>
            <p:nvPr/>
          </p:nvGrpSpPr>
          <p:grpSpPr>
            <a:xfrm>
              <a:off x="1428727" y="1357298"/>
              <a:ext cx="1428761" cy="1282335"/>
              <a:chOff x="3214678" y="3500438"/>
              <a:chExt cx="2643208" cy="2372320"/>
            </a:xfrm>
          </p:grpSpPr>
          <p:grpSp>
            <p:nvGrpSpPr>
              <p:cNvPr id="24" name="Group 8"/>
              <p:cNvGrpSpPr/>
              <p:nvPr/>
            </p:nvGrpSpPr>
            <p:grpSpPr>
              <a:xfrm>
                <a:off x="3214678" y="3500438"/>
                <a:ext cx="1071570" cy="2336444"/>
                <a:chOff x="3214678" y="3500438"/>
                <a:chExt cx="1071570" cy="2336444"/>
              </a:xfrm>
            </p:grpSpPr>
            <p:pic>
              <p:nvPicPr>
                <p:cNvPr id="28" name="Picture 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-5000" t="-36184" r="-5000" b="-33303"/>
                <a:stretch>
                  <a:fillRect/>
                </a:stretch>
              </p:blipFill>
              <p:spPr bwMode="auto">
                <a:xfrm rot="5400000">
                  <a:off x="3046588" y="4597222"/>
                  <a:ext cx="1407750" cy="107157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3554509" y="3500438"/>
                  <a:ext cx="588864" cy="91977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N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  <p:grpSp>
            <p:nvGrpSpPr>
              <p:cNvPr id="25" name="Group 11"/>
              <p:cNvGrpSpPr/>
              <p:nvPr/>
            </p:nvGrpSpPr>
            <p:grpSpPr>
              <a:xfrm>
                <a:off x="4714878" y="3500438"/>
                <a:ext cx="1143008" cy="2372320"/>
                <a:chOff x="4714876" y="3500436"/>
                <a:chExt cx="1143008" cy="2372322"/>
              </a:xfrm>
            </p:grpSpPr>
            <p:pic>
              <p:nvPicPr>
                <p:cNvPr id="26" name="Picture 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5772" r="24743"/>
                <a:stretch>
                  <a:fillRect/>
                </a:stretch>
              </p:blipFill>
              <p:spPr bwMode="auto">
                <a:xfrm>
                  <a:off x="4714876" y="4429132"/>
                  <a:ext cx="1143008" cy="14436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4929194" y="3500436"/>
                  <a:ext cx="588863" cy="9197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P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</p:grpSp>
      </p:grp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5" cstate="print"/>
          <a:srcRect l="-5000" t="-36184" r="-5000" b="-33303"/>
          <a:stretch>
            <a:fillRect/>
          </a:stretch>
        </p:blipFill>
        <p:spPr bwMode="auto">
          <a:xfrm rot="5400000">
            <a:off x="1480745" y="3234108"/>
            <a:ext cx="760946" cy="57922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1" name="TextBox 30"/>
          <p:cNvSpPr txBox="1"/>
          <p:nvPr/>
        </p:nvSpPr>
        <p:spPr>
          <a:xfrm>
            <a:off x="1753365" y="2646071"/>
            <a:ext cx="3183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mb10" pitchFamily="34" charset="0"/>
              </a:rPr>
              <a:t>N</a:t>
            </a:r>
            <a:endParaRPr lang="he-IL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mb10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929058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214810" y="3714752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86248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00562" y="3643314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14810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929058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00562" y="4143380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2.51619E-6 C 0.02222 -0.17599 0.04462 -0.35199 -0.01059 -0.44634 C -0.0658 -0.54093 -0.25521 -0.5821 -0.33177 -0.56568 C -0.40833 -0.54926 -0.45903 -0.39708 -0.47014 -0.34736 C -0.48125 -0.29764 -0.41337 -0.28399 -0.39844 -0.26734 " pathEditMode="relative" rAng="0" ptsTypes="aaaa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31" grpId="0"/>
      <p:bldP spid="31" grpId="1"/>
      <p:bldP spid="31" grpId="2"/>
      <p:bldP spid="31" grpId="3"/>
      <p:bldP spid="32" grpId="0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8" grpId="1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Ballot Stuffing Attack</a:t>
            </a:r>
            <a:endParaRPr lang="he-IL" dirty="0"/>
          </a:p>
        </p:txBody>
      </p:sp>
      <p:grpSp>
        <p:nvGrpSpPr>
          <p:cNvPr id="3" name="Group 5"/>
          <p:cNvGrpSpPr/>
          <p:nvPr/>
        </p:nvGrpSpPr>
        <p:grpSpPr>
          <a:xfrm>
            <a:off x="4572000" y="4357694"/>
            <a:ext cx="1545539" cy="2575898"/>
            <a:chOff x="4586068" y="3759515"/>
            <a:chExt cx="1928826" cy="3214710"/>
          </a:xfrm>
        </p:grpSpPr>
        <p:pic>
          <p:nvPicPr>
            <p:cNvPr id="4" name="Picture 4" descr="D:\Users\Yossi\University\Ph.D\e-voting\ninja pictures\Law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000" r="20000"/>
            <a:stretch>
              <a:fillRect/>
            </a:stretch>
          </p:blipFill>
          <p:spPr bwMode="auto">
            <a:xfrm flipH="1">
              <a:off x="4586068" y="3759515"/>
              <a:ext cx="1928826" cy="3214710"/>
            </a:xfrm>
            <a:prstGeom prst="rect">
              <a:avLst/>
            </a:prstGeom>
            <a:noFill/>
          </p:spPr>
        </p:pic>
        <p:sp>
          <p:nvSpPr>
            <p:cNvPr id="5" name="Rounded Rectangle 4"/>
            <p:cNvSpPr/>
            <p:nvPr/>
          </p:nvSpPr>
          <p:spPr>
            <a:xfrm rot="1191611">
              <a:off x="5096278" y="4779596"/>
              <a:ext cx="481528" cy="7222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774825"/>
            <a:ext cx="5487396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929058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14810" y="3714752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6248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00562" y="3643314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14810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9058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00562" y="4143380"/>
            <a:ext cx="214314" cy="35719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grpSp>
        <p:nvGrpSpPr>
          <p:cNvPr id="6" name="Group 17"/>
          <p:cNvGrpSpPr/>
          <p:nvPr/>
        </p:nvGrpSpPr>
        <p:grpSpPr>
          <a:xfrm>
            <a:off x="3000364" y="3286124"/>
            <a:ext cx="785818" cy="571504"/>
            <a:chOff x="2928926" y="4786322"/>
            <a:chExt cx="3000396" cy="1500198"/>
          </a:xfrm>
        </p:grpSpPr>
        <p:sp>
          <p:nvSpPr>
            <p:cNvPr id="19" name="Oval 18"/>
            <p:cNvSpPr/>
            <p:nvPr/>
          </p:nvSpPr>
          <p:spPr>
            <a:xfrm>
              <a:off x="2928926" y="4786322"/>
              <a:ext cx="142876" cy="1500198"/>
            </a:xfrm>
            <a:prstGeom prst="ellipse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Oval 19"/>
            <p:cNvSpPr/>
            <p:nvPr/>
          </p:nvSpPr>
          <p:spPr>
            <a:xfrm>
              <a:off x="5786446" y="4786322"/>
              <a:ext cx="142876" cy="1500198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2">
                  <a:lumMod val="60000"/>
                  <a:lumOff val="4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285852" y="1214422"/>
            <a:ext cx="2000264" cy="1428760"/>
            <a:chOff x="1142976" y="1285860"/>
            <a:chExt cx="2000264" cy="1428760"/>
          </a:xfrm>
        </p:grpSpPr>
        <p:sp>
          <p:nvSpPr>
            <p:cNvPr id="22" name="Rectangular Callout 21"/>
            <p:cNvSpPr/>
            <p:nvPr/>
          </p:nvSpPr>
          <p:spPr>
            <a:xfrm>
              <a:off x="1142976" y="1285860"/>
              <a:ext cx="2000264" cy="1428760"/>
            </a:xfrm>
            <a:prstGeom prst="wedgeRectCallout">
              <a:avLst>
                <a:gd name="adj1" fmla="val 17889"/>
                <a:gd name="adj2" fmla="val 67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9" name="Group 14"/>
            <p:cNvGrpSpPr/>
            <p:nvPr/>
          </p:nvGrpSpPr>
          <p:grpSpPr>
            <a:xfrm>
              <a:off x="1428727" y="1357298"/>
              <a:ext cx="1428761" cy="1282335"/>
              <a:chOff x="3214678" y="3500438"/>
              <a:chExt cx="2643208" cy="2372320"/>
            </a:xfrm>
          </p:grpSpPr>
          <p:grpSp>
            <p:nvGrpSpPr>
              <p:cNvPr id="14" name="Group 8"/>
              <p:cNvGrpSpPr/>
              <p:nvPr/>
            </p:nvGrpSpPr>
            <p:grpSpPr>
              <a:xfrm>
                <a:off x="3214678" y="3500438"/>
                <a:ext cx="1071570" cy="2336444"/>
                <a:chOff x="3214678" y="3500438"/>
                <a:chExt cx="1071570" cy="2336444"/>
              </a:xfrm>
            </p:grpSpPr>
            <p:pic>
              <p:nvPicPr>
                <p:cNvPr id="28" name="Picture 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-5000" t="-36184" r="-5000" b="-33303"/>
                <a:stretch>
                  <a:fillRect/>
                </a:stretch>
              </p:blipFill>
              <p:spPr bwMode="auto">
                <a:xfrm rot="5400000">
                  <a:off x="3046588" y="4597222"/>
                  <a:ext cx="1407750" cy="107157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3554509" y="3500438"/>
                  <a:ext cx="588864" cy="91977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N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  <p:grpSp>
            <p:nvGrpSpPr>
              <p:cNvPr id="18" name="Group 11"/>
              <p:cNvGrpSpPr/>
              <p:nvPr/>
            </p:nvGrpSpPr>
            <p:grpSpPr>
              <a:xfrm>
                <a:off x="4714878" y="3500438"/>
                <a:ext cx="1143008" cy="2372320"/>
                <a:chOff x="4714876" y="3500436"/>
                <a:chExt cx="1143008" cy="2372322"/>
              </a:xfrm>
            </p:grpSpPr>
            <p:pic>
              <p:nvPicPr>
                <p:cNvPr id="26" name="Picture 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5772" r="24743"/>
                <a:stretch>
                  <a:fillRect/>
                </a:stretch>
              </p:blipFill>
              <p:spPr bwMode="auto">
                <a:xfrm>
                  <a:off x="4714876" y="4429132"/>
                  <a:ext cx="1143008" cy="14436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4929194" y="3500436"/>
                  <a:ext cx="588863" cy="91977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cmb10" pitchFamily="34" charset="0"/>
                    </a:rPr>
                    <a:t>P</a:t>
                  </a:r>
                  <a:endParaRPr lang="he-IL" sz="3600" dirty="0">
                    <a:latin typeface="cmb10" pitchFamily="34" charset="0"/>
                  </a:endParaRPr>
                </a:p>
              </p:txBody>
            </p:sp>
          </p:grpSp>
        </p:grpSp>
      </p:grpSp>
      <p:sp>
        <p:nvSpPr>
          <p:cNvPr id="33" name="Rounded Rectangle 32"/>
          <p:cNvSpPr/>
          <p:nvPr/>
        </p:nvSpPr>
        <p:spPr>
          <a:xfrm>
            <a:off x="4214810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86248" y="4572008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00562" y="3643314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rgbClr val="FF0000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mb10" pitchFamily="34" charset="0"/>
              </a:rPr>
              <a:t>N</a:t>
            </a:r>
            <a:endParaRPr lang="he-IL" dirty="0">
              <a:solidFill>
                <a:schemeClr val="tx1"/>
              </a:solidFill>
              <a:latin typeface="cmb10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00562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6" cstate="print"/>
          <a:srcRect l="25772" r="24743"/>
          <a:stretch>
            <a:fillRect/>
          </a:stretch>
        </p:blipFill>
        <p:spPr bwMode="auto">
          <a:xfrm>
            <a:off x="2382522" y="1787857"/>
            <a:ext cx="617842" cy="78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41" name="TextBox 40"/>
          <p:cNvSpPr txBox="1"/>
          <p:nvPr/>
        </p:nvSpPr>
        <p:spPr>
          <a:xfrm>
            <a:off x="2498370" y="1285860"/>
            <a:ext cx="318304" cy="64633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mb10" pitchFamily="34" charset="0"/>
              </a:rPr>
              <a:t>P</a:t>
            </a:r>
            <a:endParaRPr lang="he-IL" sz="36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mb10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2.51619E-6 C 0.02222 -0.17599 0.04462 -0.35199 -0.01059 -0.44634 C -0.0658 -0.54093 -0.25521 -0.5821 -0.33177 -0.56568 C -0.40833 -0.54926 -0.45903 -0.39708 -0.47014 -0.34736 C -0.48125 -0.29764 -0.41337 -0.28399 -0.39844 -0.26734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8" grpId="0" animBg="1"/>
      <p:bldP spid="38" grpId="1" animBg="1"/>
      <p:bldP spid="39" grpId="1" animBg="1"/>
      <p:bldP spid="39" grpId="2" animBg="1"/>
      <p:bldP spid="41" grpId="0"/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Zapper Attack</a:t>
            </a:r>
            <a:endParaRPr lang="he-IL" dirty="0"/>
          </a:p>
        </p:txBody>
      </p:sp>
      <p:pic>
        <p:nvPicPr>
          <p:cNvPr id="4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3" cstate="print"/>
          <a:srcRect l="12178" r="13867"/>
          <a:stretch>
            <a:fillRect/>
          </a:stretch>
        </p:blipFill>
        <p:spPr bwMode="auto">
          <a:xfrm flipH="1">
            <a:off x="4500562" y="4728871"/>
            <a:ext cx="1785950" cy="241490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774825"/>
            <a:ext cx="5487396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929058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14810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9058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cmb10" pitchFamily="34" charset="0"/>
              </a:rPr>
              <a:t>P</a:t>
            </a:r>
            <a:endParaRPr lang="he-IL" dirty="0">
              <a:latin typeface="cmb10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214810" y="3714752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86248" y="4572008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00562" y="3643314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00562" y="4143380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000496" y="4572008"/>
            <a:ext cx="214314" cy="357190"/>
          </a:xfrm>
          <a:prstGeom prst="roundRect">
            <a:avLst/>
          </a:prstGeom>
          <a:solidFill>
            <a:schemeClr val="tx1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dirty="0">
              <a:solidFill>
                <a:schemeClr val="bg1"/>
              </a:solidFill>
              <a:latin typeface="cmb10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5084779"/>
            <a:ext cx="688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5084779"/>
            <a:ext cx="688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  <p:bldP spid="33" grpId="0" animBg="1"/>
      <p:bldP spid="34" grpId="0" animBg="1"/>
      <p:bldP spid="35" grpId="0" animBg="1"/>
      <p:bldP spid="39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dirty="0" smtClean="0"/>
              <a:t>Agenda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Israeli e-Voting Scheme?</a:t>
            </a:r>
          </a:p>
          <a:p>
            <a:r>
              <a:rPr lang="en-US" dirty="0" smtClean="0"/>
              <a:t>How can we break it cheaply and completely?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Attacks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Hijacking</a:t>
            </a:r>
          </a:p>
          <a:p>
            <a:r>
              <a:rPr lang="en-US" dirty="0" smtClean="0"/>
              <a:t>Replay Attacks</a:t>
            </a:r>
          </a:p>
          <a:p>
            <a:r>
              <a:rPr lang="en-US" dirty="0" smtClean="0"/>
              <a:t>Semantic Insecurity</a:t>
            </a:r>
          </a:p>
          <a:p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Conclusion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1775191"/>
            <a:ext cx="8229600" cy="4625609"/>
          </a:xfrm>
        </p:spPr>
        <p:txBody>
          <a:bodyPr/>
          <a:lstStyle/>
          <a:p>
            <a:r>
              <a:rPr lang="en-US" dirty="0" smtClean="0"/>
              <a:t>Is the new e-voting scheme a good scheme?</a:t>
            </a:r>
          </a:p>
          <a:p>
            <a:pPr lvl="1"/>
            <a:r>
              <a:rPr lang="en-US" b="1" dirty="0" smtClean="0"/>
              <a:t>General</a:t>
            </a:r>
          </a:p>
          <a:p>
            <a:pPr lvl="1"/>
            <a:r>
              <a:rPr lang="en-US" b="1" dirty="0" smtClean="0"/>
              <a:t>Free</a:t>
            </a:r>
          </a:p>
          <a:p>
            <a:pPr lvl="1"/>
            <a:r>
              <a:rPr lang="en-US" b="1" dirty="0" smtClean="0"/>
              <a:t>Equal</a:t>
            </a:r>
          </a:p>
          <a:p>
            <a:pPr lvl="1"/>
            <a:r>
              <a:rPr lang="en-US" b="1" dirty="0" smtClean="0"/>
              <a:t>Fair</a:t>
            </a:r>
          </a:p>
          <a:p>
            <a:endParaRPr lang="he-IL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57158" y="1773293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new e-voting scheme a good scheme?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Thank You!</a:t>
            </a:r>
            <a:endParaRPr lang="he-IL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0558821">
            <a:off x="2883975" y="1255424"/>
            <a:ext cx="337605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500562" y="6286520"/>
            <a:ext cx="4671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http://eprint.iacr.org/2009/422</a:t>
            </a:r>
            <a:endParaRPr lang="he-IL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86520"/>
            <a:ext cx="3264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5"/>
              </a:rPr>
              <a:t>snipurl.com/e-voting</a:t>
            </a:r>
            <a:endParaRPr lang="he-IL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Agenda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the new scheme is legally unsound</a:t>
            </a:r>
          </a:p>
          <a:p>
            <a:r>
              <a:rPr lang="en-US" dirty="0" smtClean="0"/>
              <a:t>Why our (ex-)ministers are all corrupt</a:t>
            </a:r>
          </a:p>
          <a:p>
            <a:r>
              <a:rPr lang="en-US" dirty="0" smtClean="0"/>
              <a:t>The biometric database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dirty="0" smtClean="0"/>
              <a:t>Elections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</a:t>
            </a:r>
            <a:r>
              <a:rPr lang="en-US" baseline="0" dirty="0" smtClean="0"/>
              <a:t> we have elections?</a:t>
            </a:r>
          </a:p>
          <a:p>
            <a:r>
              <a:rPr lang="en-US" baseline="0" dirty="0" smtClean="0"/>
              <a:t>What’s a good election scheme?</a:t>
            </a:r>
          </a:p>
          <a:p>
            <a:pPr lvl="1"/>
            <a:r>
              <a:rPr lang="en-US" b="1" dirty="0" smtClean="0"/>
              <a:t>General</a:t>
            </a:r>
          </a:p>
          <a:p>
            <a:pPr lvl="1"/>
            <a:r>
              <a:rPr lang="en-US" b="1" baseline="0" dirty="0" smtClean="0"/>
              <a:t>Free</a:t>
            </a:r>
          </a:p>
          <a:p>
            <a:pPr lvl="1"/>
            <a:r>
              <a:rPr lang="en-US" b="1" dirty="0" smtClean="0"/>
              <a:t>Equal</a:t>
            </a:r>
          </a:p>
          <a:p>
            <a:pPr lvl="1"/>
            <a:r>
              <a:rPr lang="en-US" b="1" baseline="0" dirty="0" smtClean="0"/>
              <a:t>Fair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Preliminaries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mr17" pitchFamily="34" charset="0"/>
              </a:rPr>
              <a:t>Definition: An election</a:t>
            </a:r>
            <a:r>
              <a:rPr lang="en-US" baseline="0" dirty="0" smtClean="0">
                <a:latin typeface="cmr17" pitchFamily="34" charset="0"/>
              </a:rPr>
              <a:t> </a:t>
            </a:r>
            <a:r>
              <a:rPr lang="en-US" b="1" baseline="0" dirty="0" smtClean="0">
                <a:latin typeface="cmr17" pitchFamily="34" charset="0"/>
              </a:rPr>
              <a:t>E</a:t>
            </a:r>
            <a:r>
              <a:rPr lang="en-US" baseline="0" dirty="0" smtClean="0">
                <a:latin typeface="cmr17" pitchFamily="34" charset="0"/>
              </a:rPr>
              <a:t> is an </a:t>
            </a:r>
            <a:r>
              <a:rPr lang="en-US" b="1" baseline="0" dirty="0" smtClean="0">
                <a:latin typeface="cmr17" pitchFamily="34" charset="0"/>
              </a:rPr>
              <a:t>NP</a:t>
            </a:r>
            <a:r>
              <a:rPr lang="en-US" dirty="0" smtClean="0">
                <a:latin typeface="cmr17" pitchFamily="34" charset="0"/>
              </a:rPr>
              <a:t> </a:t>
            </a:r>
            <a:r>
              <a:rPr lang="en-US" baseline="0" dirty="0" smtClean="0">
                <a:latin typeface="cmr17" pitchFamily="34" charset="0"/>
              </a:rPr>
              <a:t>election, if… </a:t>
            </a:r>
            <a:endParaRPr lang="he-IL" dirty="0">
              <a:latin typeface="cmr17" pitchFamily="34" charset="0"/>
            </a:endParaRPr>
          </a:p>
        </p:txBody>
      </p:sp>
      <p:pic>
        <p:nvPicPr>
          <p:cNvPr id="2050" name="Picture 2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947" r="19147"/>
          <a:stretch>
            <a:fillRect/>
          </a:stretch>
        </p:blipFill>
        <p:spPr bwMode="auto">
          <a:xfrm flipH="1">
            <a:off x="1000100" y="2582235"/>
            <a:ext cx="2000264" cy="3853655"/>
          </a:xfrm>
          <a:prstGeom prst="rect">
            <a:avLst/>
          </a:prstGeom>
          <a:noFill/>
        </p:spPr>
      </p:pic>
      <p:pic>
        <p:nvPicPr>
          <p:cNvPr id="2051" name="Picture 3" descr="D:\Users\Yossi\University\Ph.D\e-voting\ninja pictures\baby pirate.jpg"/>
          <p:cNvPicPr>
            <a:picLocks noChangeAspect="1" noChangeArrowheads="1"/>
          </p:cNvPicPr>
          <p:nvPr/>
        </p:nvPicPr>
        <p:blipFill>
          <a:blip r:embed="rId4" cstate="print"/>
          <a:srcRect l="17504" r="13461"/>
          <a:stretch>
            <a:fillRect/>
          </a:stretch>
        </p:blipFill>
        <p:spPr bwMode="auto">
          <a:xfrm>
            <a:off x="6441743" y="2928934"/>
            <a:ext cx="2416536" cy="3500462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3214678" y="3500438"/>
            <a:ext cx="1071570" cy="2336444"/>
            <a:chOff x="3214678" y="3500438"/>
            <a:chExt cx="1071570" cy="2336444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-5000" t="-36184" r="-5000" b="-33303"/>
            <a:stretch>
              <a:fillRect/>
            </a:stretch>
          </p:blipFill>
          <p:spPr bwMode="auto">
            <a:xfrm rot="5400000">
              <a:off x="3046588" y="4597222"/>
              <a:ext cx="1407750" cy="10715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3554508" y="3500438"/>
              <a:ext cx="588864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800" dirty="0" smtClean="0">
                  <a:latin typeface="cmb10" pitchFamily="34" charset="0"/>
                </a:rPr>
                <a:t>N</a:t>
              </a:r>
              <a:endParaRPr lang="he-IL" sz="4800" dirty="0">
                <a:latin typeface="cmb10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14876" y="3500438"/>
            <a:ext cx="1143008" cy="2372320"/>
            <a:chOff x="4714876" y="3500438"/>
            <a:chExt cx="1143008" cy="237232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 l="25772" r="24743"/>
            <a:stretch>
              <a:fillRect/>
            </a:stretch>
          </p:blipFill>
          <p:spPr bwMode="auto">
            <a:xfrm>
              <a:off x="4714876" y="4429132"/>
              <a:ext cx="1143008" cy="1443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4929190" y="3500438"/>
              <a:ext cx="588864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800" dirty="0" smtClean="0">
                  <a:latin typeface="cmb10" pitchFamily="34" charset="0"/>
                </a:rPr>
                <a:t>P</a:t>
              </a:r>
              <a:endParaRPr lang="he-IL" sz="4800" dirty="0">
                <a:latin typeface="cmb10" pitchFamily="34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</a:t>
            </a:r>
            <a:r>
              <a:rPr lang="en-US" baseline="0" dirty="0" smtClean="0"/>
              <a:t> Vote Today?</a:t>
            </a:r>
            <a:endParaRPr lang="en-US" dirty="0" smtClean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102"/>
          <a:stretch>
            <a:fillRect/>
          </a:stretch>
        </p:blipFill>
        <p:spPr bwMode="auto">
          <a:xfrm>
            <a:off x="2143108" y="1774825"/>
            <a:ext cx="5551031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2832034">
            <a:off x="2331936" y="3587239"/>
            <a:ext cx="46519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cmb10" pitchFamily="34" charset="0"/>
              </a:rPr>
              <a:t>N</a:t>
            </a:r>
            <a:endParaRPr lang="he-IL" sz="2800" dirty="0">
              <a:latin typeface="cmb1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832034">
            <a:off x="2480465" y="4288680"/>
            <a:ext cx="4299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sz="2800" dirty="0">
              <a:solidFill>
                <a:schemeClr val="bg1"/>
              </a:solidFill>
              <a:latin typeface="cmb10" pitchFamily="34" charset="0"/>
            </a:endParaRPr>
          </a:p>
        </p:txBody>
      </p:sp>
      <p:pic>
        <p:nvPicPr>
          <p:cNvPr id="1028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6" t="497" r="25000"/>
          <a:stretch>
            <a:fillRect/>
          </a:stretch>
        </p:blipFill>
        <p:spPr bwMode="auto">
          <a:xfrm flipH="1">
            <a:off x="4786314" y="4643446"/>
            <a:ext cx="1347270" cy="2767619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 rot="607461">
            <a:off x="6031116" y="5408469"/>
            <a:ext cx="1003092" cy="522592"/>
            <a:chOff x="4714876" y="3357562"/>
            <a:chExt cx="4773117" cy="2928958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6000" t="12712" r="5999" b="11016"/>
            <a:stretch>
              <a:fillRect/>
            </a:stretch>
          </p:blipFill>
          <p:spPr bwMode="auto">
            <a:xfrm>
              <a:off x="4714876" y="3357562"/>
              <a:ext cx="4773117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 descr="D:\Users\Yossi\University\Ph.D\e-voting\ninja pictures\menorah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CFDFF"/>
                </a:clrFrom>
                <a:clrTo>
                  <a:srgbClr val="FCFDFF">
                    <a:alpha val="0"/>
                  </a:srgbClr>
                </a:clrTo>
              </a:clrChange>
            </a:blip>
            <a:srcRect l="-22617" r="-19789"/>
            <a:stretch>
              <a:fillRect/>
            </a:stretch>
          </p:blipFill>
          <p:spPr bwMode="auto">
            <a:xfrm>
              <a:off x="6295442" y="3500438"/>
              <a:ext cx="1607367" cy="142876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31082E-6 C -0.02431 -0.09089 -0.04809 -0.18201 -0.07188 -0.18062 C -0.09566 -0.17924 -0.11962 -0.08534 -0.14358 0.00855 " pathEditMode="relative" rAng="0" ptsTypes="aaA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102"/>
          <a:stretch>
            <a:fillRect/>
          </a:stretch>
        </p:blipFill>
        <p:spPr bwMode="auto">
          <a:xfrm>
            <a:off x="2143108" y="1774825"/>
            <a:ext cx="5551031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 rot="2832034">
            <a:off x="2331937" y="3587239"/>
            <a:ext cx="46519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cmb10" pitchFamily="34" charset="0"/>
              </a:rPr>
              <a:t>N</a:t>
            </a:r>
            <a:endParaRPr lang="he-IL" sz="2800" dirty="0">
              <a:latin typeface="cmb10" pitchFamily="34" charset="0"/>
            </a:endParaRPr>
          </a:p>
        </p:txBody>
      </p:sp>
      <p:grpSp>
        <p:nvGrpSpPr>
          <p:cNvPr id="4" name="Group 9"/>
          <p:cNvGrpSpPr/>
          <p:nvPr/>
        </p:nvGrpSpPr>
        <p:grpSpPr>
          <a:xfrm>
            <a:off x="4834488" y="4670854"/>
            <a:ext cx="1452024" cy="2758642"/>
            <a:chOff x="4752998" y="4670854"/>
            <a:chExt cx="1452024" cy="2758642"/>
          </a:xfrm>
        </p:grpSpPr>
        <p:pic>
          <p:nvPicPr>
            <p:cNvPr id="1028" name="Picture 4" descr="D:\Users\Yossi\University\Ph.D\e-voting\ninja pictures\Law2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416" t="820" r="25000"/>
            <a:stretch>
              <a:fillRect/>
            </a:stretch>
          </p:blipFill>
          <p:spPr bwMode="auto">
            <a:xfrm flipH="1">
              <a:off x="4857752" y="4670854"/>
              <a:ext cx="1347270" cy="2758642"/>
            </a:xfrm>
            <a:prstGeom prst="rect">
              <a:avLst/>
            </a:prstGeom>
            <a:noFill/>
          </p:spPr>
        </p:pic>
        <p:grpSp>
          <p:nvGrpSpPr>
            <p:cNvPr id="7" name="Group 8"/>
            <p:cNvGrpSpPr/>
            <p:nvPr/>
          </p:nvGrpSpPr>
          <p:grpSpPr>
            <a:xfrm rot="607461">
              <a:off x="4752998" y="5441922"/>
              <a:ext cx="1003092" cy="522592"/>
              <a:chOff x="4714876" y="3357562"/>
              <a:chExt cx="4773117" cy="2928958"/>
            </a:xfrm>
          </p:grpSpPr>
          <p:pic>
            <p:nvPicPr>
              <p:cNvPr id="3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6000" t="12712" r="5999" b="11016"/>
              <a:stretch>
                <a:fillRect/>
              </a:stretch>
            </p:blipFill>
            <p:spPr bwMode="auto">
              <a:xfrm>
                <a:off x="4714876" y="3357562"/>
                <a:ext cx="4773117" cy="2928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6" name="Picture 2" descr="D:\Users\Yossi\University\Ph.D\e-voting\ninja pictures\menorah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CFDFF"/>
                  </a:clrFrom>
                  <a:clrTo>
                    <a:srgbClr val="FCFDFF">
                      <a:alpha val="0"/>
                    </a:srgbClr>
                  </a:clrTo>
                </a:clrChange>
              </a:blip>
              <a:srcRect l="-22617" r="-19789"/>
              <a:stretch>
                <a:fillRect/>
              </a:stretch>
            </p:blipFill>
            <p:spPr bwMode="auto">
              <a:xfrm>
                <a:off x="6295442" y="3500438"/>
                <a:ext cx="1607367" cy="142876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</a:t>
            </a:r>
            <a:r>
              <a:rPr lang="en-US" baseline="0" dirty="0" smtClean="0"/>
              <a:t> Vote Today?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2832034">
            <a:off x="2331936" y="3587239"/>
            <a:ext cx="46519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cmb10" pitchFamily="34" charset="0"/>
              </a:rPr>
              <a:t>N</a:t>
            </a:r>
            <a:endParaRPr lang="he-IL" sz="2800" dirty="0">
              <a:latin typeface="cmb1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832034">
            <a:off x="2480465" y="4288680"/>
            <a:ext cx="4299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sz="2800" dirty="0">
              <a:solidFill>
                <a:schemeClr val="bg1"/>
              </a:solidFill>
              <a:latin typeface="cmb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-0.00394 C 0.02014 -0.18195 0.05834 -0.35996 -0.00035 -0.44908 C -0.05903 -0.5382 -0.28316 -0.54862 -0.36979 -0.53936 C -0.45642 -0.5301 -0.49948 -0.44167 -0.51979 -0.39329 C -0.5401 -0.34491 -0.5085 -0.27616 -0.49149 -0.24838 C -0.47448 -0.22061 -0.43264 -0.23125 -0.41719 -0.22686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487 C -0.00521 -0.0761 -0.00729 -0.10733 -0.02239 -0.11589 C -0.0375 -0.12445 -0.07812 -0.11682 -0.09323 -0.09646 C -0.10833 -0.0761 -0.10937 -0.0155 -0.11267 0.00671 C -0.11597 0.02892 -0.11319 0.0303 -0.11337 0.03655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19 -0.22686 C -0.45746 -0.16528 -0.49757 -0.10371 -0.50434 -0.0463 C -0.51111 0.01111 -0.53472 0.09953 -0.45746 0.11713 C -0.38021 0.13472 -0.11771 0.11412 -0.04114 0.05925 C 0.03542 0.00439 -0.0066 -0.15533 0.00226 -0.21181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102"/>
          <a:stretch>
            <a:fillRect/>
          </a:stretch>
        </p:blipFill>
        <p:spPr bwMode="auto">
          <a:xfrm>
            <a:off x="2143108" y="1774825"/>
            <a:ext cx="5551031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D:\Users\Yossi\University\Ph.D\e-voting\ninja pictures\Law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6" t="702" r="25000"/>
          <a:stretch>
            <a:fillRect/>
          </a:stretch>
        </p:blipFill>
        <p:spPr bwMode="auto">
          <a:xfrm flipH="1">
            <a:off x="4939242" y="3238844"/>
            <a:ext cx="1347270" cy="2761924"/>
          </a:xfrm>
          <a:prstGeom prst="rect">
            <a:avLst/>
          </a:prstGeom>
          <a:noFill/>
        </p:spPr>
      </p:pic>
      <p:grpSp>
        <p:nvGrpSpPr>
          <p:cNvPr id="7" name="Group 8"/>
          <p:cNvGrpSpPr/>
          <p:nvPr/>
        </p:nvGrpSpPr>
        <p:grpSpPr>
          <a:xfrm rot="607461">
            <a:off x="4752998" y="3941756"/>
            <a:ext cx="1003092" cy="522592"/>
            <a:chOff x="4714876" y="3357562"/>
            <a:chExt cx="4773117" cy="2928958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6000" t="12712" r="5999" b="11016"/>
            <a:stretch>
              <a:fillRect/>
            </a:stretch>
          </p:blipFill>
          <p:spPr bwMode="auto">
            <a:xfrm>
              <a:off x="4714876" y="3357562"/>
              <a:ext cx="4773117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 descr="D:\Users\Yossi\University\Ph.D\e-voting\ninja pictures\menorah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CFDFF"/>
                </a:clrFrom>
                <a:clrTo>
                  <a:srgbClr val="FCFDFF">
                    <a:alpha val="0"/>
                  </a:srgbClr>
                </a:clrTo>
              </a:clrChange>
            </a:blip>
            <a:srcRect l="-22617" r="-19789"/>
            <a:stretch>
              <a:fillRect/>
            </a:stretch>
          </p:blipFill>
          <p:spPr bwMode="auto">
            <a:xfrm>
              <a:off x="6295442" y="3500438"/>
              <a:ext cx="1607367" cy="142876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</a:t>
            </a:r>
            <a:r>
              <a:rPr lang="en-US" baseline="0" dirty="0" smtClean="0"/>
              <a:t> Vote Today?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2832034">
            <a:off x="2331936" y="3587239"/>
            <a:ext cx="46519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cmb10" pitchFamily="34" charset="0"/>
              </a:rPr>
              <a:t>N</a:t>
            </a:r>
            <a:endParaRPr lang="he-IL" sz="2800" dirty="0">
              <a:latin typeface="cmb1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832034">
            <a:off x="2480465" y="4288680"/>
            <a:ext cx="4299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1"/>
                </a:solidFill>
                <a:latin typeface="cmb10" pitchFamily="34" charset="0"/>
              </a:rPr>
              <a:t>P</a:t>
            </a:r>
            <a:endParaRPr lang="he-IL" sz="2800" dirty="0">
              <a:solidFill>
                <a:schemeClr val="bg1"/>
              </a:solidFill>
              <a:latin typeface="cmb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11111E-6 C -0.00833 -0.09352 -0.01649 -0.18704 -0.03072 -0.18495 C -0.04496 -0.18287 -0.07621 -0.02014 -0.08541 0.01273 " pathEditMode="relative" ptsTypes="a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xit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</a:t>
            </a:r>
            <a:r>
              <a:rPr lang="en-US" baseline="0" dirty="0" smtClean="0"/>
              <a:t> Vote Tomorrow?</a:t>
            </a:r>
            <a:endParaRPr lang="he-IL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958"/>
          <a:stretch>
            <a:fillRect/>
          </a:stretch>
        </p:blipFill>
        <p:spPr bwMode="auto">
          <a:xfrm>
            <a:off x="2071670" y="1774825"/>
            <a:ext cx="562246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5929322" y="1857364"/>
            <a:ext cx="1095810" cy="1054290"/>
          </a:xfrm>
          <a:custGeom>
            <a:avLst/>
            <a:gdLst>
              <a:gd name="connsiteX0" fmla="*/ 89280 w 718993"/>
              <a:gd name="connsiteY0" fmla="*/ 163774 h 662576"/>
              <a:gd name="connsiteX1" fmla="*/ 102927 w 718993"/>
              <a:gd name="connsiteY1" fmla="*/ 122830 h 662576"/>
              <a:gd name="connsiteX2" fmla="*/ 225757 w 718993"/>
              <a:gd name="connsiteY2" fmla="*/ 27296 h 662576"/>
              <a:gd name="connsiteX3" fmla="*/ 293996 w 718993"/>
              <a:gd name="connsiteY3" fmla="*/ 0 h 662576"/>
              <a:gd name="connsiteX4" fmla="*/ 539656 w 718993"/>
              <a:gd name="connsiteY4" fmla="*/ 13648 h 662576"/>
              <a:gd name="connsiteX5" fmla="*/ 580599 w 718993"/>
              <a:gd name="connsiteY5" fmla="*/ 40944 h 662576"/>
              <a:gd name="connsiteX6" fmla="*/ 621542 w 718993"/>
              <a:gd name="connsiteY6" fmla="*/ 54591 h 662576"/>
              <a:gd name="connsiteX7" fmla="*/ 662486 w 718993"/>
              <a:gd name="connsiteY7" fmla="*/ 136478 h 662576"/>
              <a:gd name="connsiteX8" fmla="*/ 703429 w 718993"/>
              <a:gd name="connsiteY8" fmla="*/ 218365 h 662576"/>
              <a:gd name="connsiteX9" fmla="*/ 689781 w 718993"/>
              <a:gd name="connsiteY9" fmla="*/ 382138 h 662576"/>
              <a:gd name="connsiteX10" fmla="*/ 662486 w 718993"/>
              <a:gd name="connsiteY10" fmla="*/ 423081 h 662576"/>
              <a:gd name="connsiteX11" fmla="*/ 648838 w 718993"/>
              <a:gd name="connsiteY11" fmla="*/ 464024 h 662576"/>
              <a:gd name="connsiteX12" fmla="*/ 566951 w 718993"/>
              <a:gd name="connsiteY12" fmla="*/ 532263 h 662576"/>
              <a:gd name="connsiteX13" fmla="*/ 526008 w 718993"/>
              <a:gd name="connsiteY13" fmla="*/ 573206 h 662576"/>
              <a:gd name="connsiteX14" fmla="*/ 485065 w 718993"/>
              <a:gd name="connsiteY14" fmla="*/ 586854 h 662576"/>
              <a:gd name="connsiteX15" fmla="*/ 375883 w 718993"/>
              <a:gd name="connsiteY15" fmla="*/ 627797 h 662576"/>
              <a:gd name="connsiteX16" fmla="*/ 334939 w 718993"/>
              <a:gd name="connsiteY16" fmla="*/ 655093 h 662576"/>
              <a:gd name="connsiteX17" fmla="*/ 89280 w 718993"/>
              <a:gd name="connsiteY17" fmla="*/ 600502 h 662576"/>
              <a:gd name="connsiteX18" fmla="*/ 48336 w 718993"/>
              <a:gd name="connsiteY18" fmla="*/ 559559 h 662576"/>
              <a:gd name="connsiteX19" fmla="*/ 34689 w 718993"/>
              <a:gd name="connsiteY19" fmla="*/ 518615 h 662576"/>
              <a:gd name="connsiteX20" fmla="*/ 7393 w 718993"/>
              <a:gd name="connsiteY20" fmla="*/ 450377 h 662576"/>
              <a:gd name="connsiteX21" fmla="*/ 7393 w 718993"/>
              <a:gd name="connsiteY21" fmla="*/ 150126 h 6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8993" h="662576">
                <a:moveTo>
                  <a:pt x="89280" y="163774"/>
                </a:moveTo>
                <a:cubicBezTo>
                  <a:pt x="93829" y="150126"/>
                  <a:pt x="94095" y="134186"/>
                  <a:pt x="102927" y="122830"/>
                </a:cubicBezTo>
                <a:cubicBezTo>
                  <a:pt x="175625" y="29361"/>
                  <a:pt x="155409" y="53677"/>
                  <a:pt x="225757" y="27296"/>
                </a:cubicBezTo>
                <a:cubicBezTo>
                  <a:pt x="248696" y="18694"/>
                  <a:pt x="271250" y="9099"/>
                  <a:pt x="293996" y="0"/>
                </a:cubicBezTo>
                <a:cubicBezTo>
                  <a:pt x="375883" y="4549"/>
                  <a:pt x="458467" y="2049"/>
                  <a:pt x="539656" y="13648"/>
                </a:cubicBezTo>
                <a:cubicBezTo>
                  <a:pt x="555894" y="15968"/>
                  <a:pt x="565928" y="33609"/>
                  <a:pt x="580599" y="40944"/>
                </a:cubicBezTo>
                <a:cubicBezTo>
                  <a:pt x="593466" y="47378"/>
                  <a:pt x="607894" y="50042"/>
                  <a:pt x="621542" y="54591"/>
                </a:cubicBezTo>
                <a:cubicBezTo>
                  <a:pt x="655848" y="157509"/>
                  <a:pt x="609570" y="30647"/>
                  <a:pt x="662486" y="136478"/>
                </a:cubicBezTo>
                <a:cubicBezTo>
                  <a:pt x="718993" y="249492"/>
                  <a:pt x="625198" y="101018"/>
                  <a:pt x="703429" y="218365"/>
                </a:cubicBezTo>
                <a:cubicBezTo>
                  <a:pt x="698880" y="272956"/>
                  <a:pt x="700524" y="328422"/>
                  <a:pt x="689781" y="382138"/>
                </a:cubicBezTo>
                <a:cubicBezTo>
                  <a:pt x="686564" y="398222"/>
                  <a:pt x="669821" y="408410"/>
                  <a:pt x="662486" y="423081"/>
                </a:cubicBezTo>
                <a:cubicBezTo>
                  <a:pt x="656052" y="435948"/>
                  <a:pt x="656818" y="452054"/>
                  <a:pt x="648838" y="464024"/>
                </a:cubicBezTo>
                <a:cubicBezTo>
                  <a:pt x="618931" y="508885"/>
                  <a:pt x="604719" y="500790"/>
                  <a:pt x="566951" y="532263"/>
                </a:cubicBezTo>
                <a:cubicBezTo>
                  <a:pt x="552124" y="544619"/>
                  <a:pt x="542067" y="562500"/>
                  <a:pt x="526008" y="573206"/>
                </a:cubicBezTo>
                <a:cubicBezTo>
                  <a:pt x="514038" y="581186"/>
                  <a:pt x="497932" y="580420"/>
                  <a:pt x="485065" y="586854"/>
                </a:cubicBezTo>
                <a:cubicBezTo>
                  <a:pt x="391354" y="633710"/>
                  <a:pt x="507532" y="601468"/>
                  <a:pt x="375883" y="627797"/>
                </a:cubicBezTo>
                <a:cubicBezTo>
                  <a:pt x="362235" y="636896"/>
                  <a:pt x="351310" y="654070"/>
                  <a:pt x="334939" y="655093"/>
                </a:cubicBezTo>
                <a:cubicBezTo>
                  <a:pt x="215218" y="662576"/>
                  <a:pt x="170748" y="661603"/>
                  <a:pt x="89280" y="600502"/>
                </a:cubicBezTo>
                <a:cubicBezTo>
                  <a:pt x="73839" y="588921"/>
                  <a:pt x="61984" y="573207"/>
                  <a:pt x="48336" y="559559"/>
                </a:cubicBezTo>
                <a:cubicBezTo>
                  <a:pt x="43787" y="545911"/>
                  <a:pt x="39740" y="532085"/>
                  <a:pt x="34689" y="518615"/>
                </a:cubicBezTo>
                <a:cubicBezTo>
                  <a:pt x="26087" y="495677"/>
                  <a:pt x="9203" y="474808"/>
                  <a:pt x="7393" y="450377"/>
                </a:cubicBezTo>
                <a:cubicBezTo>
                  <a:pt x="0" y="350567"/>
                  <a:pt x="7393" y="250210"/>
                  <a:pt x="7393" y="150126"/>
                </a:cubicBezTo>
              </a:path>
            </a:pathLst>
          </a:cu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6072198" y="5000636"/>
            <a:ext cx="1095810" cy="1054290"/>
          </a:xfrm>
          <a:custGeom>
            <a:avLst/>
            <a:gdLst>
              <a:gd name="connsiteX0" fmla="*/ 89280 w 718993"/>
              <a:gd name="connsiteY0" fmla="*/ 163774 h 662576"/>
              <a:gd name="connsiteX1" fmla="*/ 102927 w 718993"/>
              <a:gd name="connsiteY1" fmla="*/ 122830 h 662576"/>
              <a:gd name="connsiteX2" fmla="*/ 225757 w 718993"/>
              <a:gd name="connsiteY2" fmla="*/ 27296 h 662576"/>
              <a:gd name="connsiteX3" fmla="*/ 293996 w 718993"/>
              <a:gd name="connsiteY3" fmla="*/ 0 h 662576"/>
              <a:gd name="connsiteX4" fmla="*/ 539656 w 718993"/>
              <a:gd name="connsiteY4" fmla="*/ 13648 h 662576"/>
              <a:gd name="connsiteX5" fmla="*/ 580599 w 718993"/>
              <a:gd name="connsiteY5" fmla="*/ 40944 h 662576"/>
              <a:gd name="connsiteX6" fmla="*/ 621542 w 718993"/>
              <a:gd name="connsiteY6" fmla="*/ 54591 h 662576"/>
              <a:gd name="connsiteX7" fmla="*/ 662486 w 718993"/>
              <a:gd name="connsiteY7" fmla="*/ 136478 h 662576"/>
              <a:gd name="connsiteX8" fmla="*/ 703429 w 718993"/>
              <a:gd name="connsiteY8" fmla="*/ 218365 h 662576"/>
              <a:gd name="connsiteX9" fmla="*/ 689781 w 718993"/>
              <a:gd name="connsiteY9" fmla="*/ 382138 h 662576"/>
              <a:gd name="connsiteX10" fmla="*/ 662486 w 718993"/>
              <a:gd name="connsiteY10" fmla="*/ 423081 h 662576"/>
              <a:gd name="connsiteX11" fmla="*/ 648838 w 718993"/>
              <a:gd name="connsiteY11" fmla="*/ 464024 h 662576"/>
              <a:gd name="connsiteX12" fmla="*/ 566951 w 718993"/>
              <a:gd name="connsiteY12" fmla="*/ 532263 h 662576"/>
              <a:gd name="connsiteX13" fmla="*/ 526008 w 718993"/>
              <a:gd name="connsiteY13" fmla="*/ 573206 h 662576"/>
              <a:gd name="connsiteX14" fmla="*/ 485065 w 718993"/>
              <a:gd name="connsiteY14" fmla="*/ 586854 h 662576"/>
              <a:gd name="connsiteX15" fmla="*/ 375883 w 718993"/>
              <a:gd name="connsiteY15" fmla="*/ 627797 h 662576"/>
              <a:gd name="connsiteX16" fmla="*/ 334939 w 718993"/>
              <a:gd name="connsiteY16" fmla="*/ 655093 h 662576"/>
              <a:gd name="connsiteX17" fmla="*/ 89280 w 718993"/>
              <a:gd name="connsiteY17" fmla="*/ 600502 h 662576"/>
              <a:gd name="connsiteX18" fmla="*/ 48336 w 718993"/>
              <a:gd name="connsiteY18" fmla="*/ 559559 h 662576"/>
              <a:gd name="connsiteX19" fmla="*/ 34689 w 718993"/>
              <a:gd name="connsiteY19" fmla="*/ 518615 h 662576"/>
              <a:gd name="connsiteX20" fmla="*/ 7393 w 718993"/>
              <a:gd name="connsiteY20" fmla="*/ 450377 h 662576"/>
              <a:gd name="connsiteX21" fmla="*/ 7393 w 718993"/>
              <a:gd name="connsiteY21" fmla="*/ 150126 h 6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8993" h="662576">
                <a:moveTo>
                  <a:pt x="89280" y="163774"/>
                </a:moveTo>
                <a:cubicBezTo>
                  <a:pt x="93829" y="150126"/>
                  <a:pt x="94095" y="134186"/>
                  <a:pt x="102927" y="122830"/>
                </a:cubicBezTo>
                <a:cubicBezTo>
                  <a:pt x="175625" y="29361"/>
                  <a:pt x="155409" y="53677"/>
                  <a:pt x="225757" y="27296"/>
                </a:cubicBezTo>
                <a:cubicBezTo>
                  <a:pt x="248696" y="18694"/>
                  <a:pt x="271250" y="9099"/>
                  <a:pt x="293996" y="0"/>
                </a:cubicBezTo>
                <a:cubicBezTo>
                  <a:pt x="375883" y="4549"/>
                  <a:pt x="458467" y="2049"/>
                  <a:pt x="539656" y="13648"/>
                </a:cubicBezTo>
                <a:cubicBezTo>
                  <a:pt x="555894" y="15968"/>
                  <a:pt x="565928" y="33609"/>
                  <a:pt x="580599" y="40944"/>
                </a:cubicBezTo>
                <a:cubicBezTo>
                  <a:pt x="593466" y="47378"/>
                  <a:pt x="607894" y="50042"/>
                  <a:pt x="621542" y="54591"/>
                </a:cubicBezTo>
                <a:cubicBezTo>
                  <a:pt x="655848" y="157509"/>
                  <a:pt x="609570" y="30647"/>
                  <a:pt x="662486" y="136478"/>
                </a:cubicBezTo>
                <a:cubicBezTo>
                  <a:pt x="718993" y="249492"/>
                  <a:pt x="625198" y="101018"/>
                  <a:pt x="703429" y="218365"/>
                </a:cubicBezTo>
                <a:cubicBezTo>
                  <a:pt x="698880" y="272956"/>
                  <a:pt x="700524" y="328422"/>
                  <a:pt x="689781" y="382138"/>
                </a:cubicBezTo>
                <a:cubicBezTo>
                  <a:pt x="686564" y="398222"/>
                  <a:pt x="669821" y="408410"/>
                  <a:pt x="662486" y="423081"/>
                </a:cubicBezTo>
                <a:cubicBezTo>
                  <a:pt x="656052" y="435948"/>
                  <a:pt x="656818" y="452054"/>
                  <a:pt x="648838" y="464024"/>
                </a:cubicBezTo>
                <a:cubicBezTo>
                  <a:pt x="618931" y="508885"/>
                  <a:pt x="604719" y="500790"/>
                  <a:pt x="566951" y="532263"/>
                </a:cubicBezTo>
                <a:cubicBezTo>
                  <a:pt x="552124" y="544619"/>
                  <a:pt x="542067" y="562500"/>
                  <a:pt x="526008" y="573206"/>
                </a:cubicBezTo>
                <a:cubicBezTo>
                  <a:pt x="514038" y="581186"/>
                  <a:pt x="497932" y="580420"/>
                  <a:pt x="485065" y="586854"/>
                </a:cubicBezTo>
                <a:cubicBezTo>
                  <a:pt x="391354" y="633710"/>
                  <a:pt x="507532" y="601468"/>
                  <a:pt x="375883" y="627797"/>
                </a:cubicBezTo>
                <a:cubicBezTo>
                  <a:pt x="362235" y="636896"/>
                  <a:pt x="351310" y="654070"/>
                  <a:pt x="334939" y="655093"/>
                </a:cubicBezTo>
                <a:cubicBezTo>
                  <a:pt x="215218" y="662576"/>
                  <a:pt x="170748" y="661603"/>
                  <a:pt x="89280" y="600502"/>
                </a:cubicBezTo>
                <a:cubicBezTo>
                  <a:pt x="73839" y="588921"/>
                  <a:pt x="61984" y="573207"/>
                  <a:pt x="48336" y="559559"/>
                </a:cubicBezTo>
                <a:cubicBezTo>
                  <a:pt x="43787" y="545911"/>
                  <a:pt x="39740" y="532085"/>
                  <a:pt x="34689" y="518615"/>
                </a:cubicBezTo>
                <a:cubicBezTo>
                  <a:pt x="26087" y="495677"/>
                  <a:pt x="9203" y="474808"/>
                  <a:pt x="7393" y="450377"/>
                </a:cubicBezTo>
                <a:cubicBezTo>
                  <a:pt x="0" y="350567"/>
                  <a:pt x="7393" y="250210"/>
                  <a:pt x="7393" y="150126"/>
                </a:cubicBezTo>
              </a:path>
            </a:pathLst>
          </a:cu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reeform 7"/>
          <p:cNvSpPr/>
          <p:nvPr/>
        </p:nvSpPr>
        <p:spPr>
          <a:xfrm>
            <a:off x="2000232" y="2928934"/>
            <a:ext cx="1357322" cy="2428892"/>
          </a:xfrm>
          <a:custGeom>
            <a:avLst/>
            <a:gdLst>
              <a:gd name="connsiteX0" fmla="*/ 89280 w 718993"/>
              <a:gd name="connsiteY0" fmla="*/ 163774 h 662576"/>
              <a:gd name="connsiteX1" fmla="*/ 102927 w 718993"/>
              <a:gd name="connsiteY1" fmla="*/ 122830 h 662576"/>
              <a:gd name="connsiteX2" fmla="*/ 225757 w 718993"/>
              <a:gd name="connsiteY2" fmla="*/ 27296 h 662576"/>
              <a:gd name="connsiteX3" fmla="*/ 293996 w 718993"/>
              <a:gd name="connsiteY3" fmla="*/ 0 h 662576"/>
              <a:gd name="connsiteX4" fmla="*/ 539656 w 718993"/>
              <a:gd name="connsiteY4" fmla="*/ 13648 h 662576"/>
              <a:gd name="connsiteX5" fmla="*/ 580599 w 718993"/>
              <a:gd name="connsiteY5" fmla="*/ 40944 h 662576"/>
              <a:gd name="connsiteX6" fmla="*/ 621542 w 718993"/>
              <a:gd name="connsiteY6" fmla="*/ 54591 h 662576"/>
              <a:gd name="connsiteX7" fmla="*/ 662486 w 718993"/>
              <a:gd name="connsiteY7" fmla="*/ 136478 h 662576"/>
              <a:gd name="connsiteX8" fmla="*/ 703429 w 718993"/>
              <a:gd name="connsiteY8" fmla="*/ 218365 h 662576"/>
              <a:gd name="connsiteX9" fmla="*/ 689781 w 718993"/>
              <a:gd name="connsiteY9" fmla="*/ 382138 h 662576"/>
              <a:gd name="connsiteX10" fmla="*/ 662486 w 718993"/>
              <a:gd name="connsiteY10" fmla="*/ 423081 h 662576"/>
              <a:gd name="connsiteX11" fmla="*/ 648838 w 718993"/>
              <a:gd name="connsiteY11" fmla="*/ 464024 h 662576"/>
              <a:gd name="connsiteX12" fmla="*/ 566951 w 718993"/>
              <a:gd name="connsiteY12" fmla="*/ 532263 h 662576"/>
              <a:gd name="connsiteX13" fmla="*/ 526008 w 718993"/>
              <a:gd name="connsiteY13" fmla="*/ 573206 h 662576"/>
              <a:gd name="connsiteX14" fmla="*/ 485065 w 718993"/>
              <a:gd name="connsiteY14" fmla="*/ 586854 h 662576"/>
              <a:gd name="connsiteX15" fmla="*/ 375883 w 718993"/>
              <a:gd name="connsiteY15" fmla="*/ 627797 h 662576"/>
              <a:gd name="connsiteX16" fmla="*/ 334939 w 718993"/>
              <a:gd name="connsiteY16" fmla="*/ 655093 h 662576"/>
              <a:gd name="connsiteX17" fmla="*/ 89280 w 718993"/>
              <a:gd name="connsiteY17" fmla="*/ 600502 h 662576"/>
              <a:gd name="connsiteX18" fmla="*/ 48336 w 718993"/>
              <a:gd name="connsiteY18" fmla="*/ 559559 h 662576"/>
              <a:gd name="connsiteX19" fmla="*/ 34689 w 718993"/>
              <a:gd name="connsiteY19" fmla="*/ 518615 h 662576"/>
              <a:gd name="connsiteX20" fmla="*/ 7393 w 718993"/>
              <a:gd name="connsiteY20" fmla="*/ 450377 h 662576"/>
              <a:gd name="connsiteX21" fmla="*/ 7393 w 718993"/>
              <a:gd name="connsiteY21" fmla="*/ 150126 h 6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8993" h="662576">
                <a:moveTo>
                  <a:pt x="89280" y="163774"/>
                </a:moveTo>
                <a:cubicBezTo>
                  <a:pt x="93829" y="150126"/>
                  <a:pt x="94095" y="134186"/>
                  <a:pt x="102927" y="122830"/>
                </a:cubicBezTo>
                <a:cubicBezTo>
                  <a:pt x="175625" y="29361"/>
                  <a:pt x="155409" y="53677"/>
                  <a:pt x="225757" y="27296"/>
                </a:cubicBezTo>
                <a:cubicBezTo>
                  <a:pt x="248696" y="18694"/>
                  <a:pt x="271250" y="9099"/>
                  <a:pt x="293996" y="0"/>
                </a:cubicBezTo>
                <a:cubicBezTo>
                  <a:pt x="375883" y="4549"/>
                  <a:pt x="458467" y="2049"/>
                  <a:pt x="539656" y="13648"/>
                </a:cubicBezTo>
                <a:cubicBezTo>
                  <a:pt x="555894" y="15968"/>
                  <a:pt x="565928" y="33609"/>
                  <a:pt x="580599" y="40944"/>
                </a:cubicBezTo>
                <a:cubicBezTo>
                  <a:pt x="593466" y="47378"/>
                  <a:pt x="607894" y="50042"/>
                  <a:pt x="621542" y="54591"/>
                </a:cubicBezTo>
                <a:cubicBezTo>
                  <a:pt x="655848" y="157509"/>
                  <a:pt x="609570" y="30647"/>
                  <a:pt x="662486" y="136478"/>
                </a:cubicBezTo>
                <a:cubicBezTo>
                  <a:pt x="718993" y="249492"/>
                  <a:pt x="625198" y="101018"/>
                  <a:pt x="703429" y="218365"/>
                </a:cubicBezTo>
                <a:cubicBezTo>
                  <a:pt x="698880" y="272956"/>
                  <a:pt x="700524" y="328422"/>
                  <a:pt x="689781" y="382138"/>
                </a:cubicBezTo>
                <a:cubicBezTo>
                  <a:pt x="686564" y="398222"/>
                  <a:pt x="669821" y="408410"/>
                  <a:pt x="662486" y="423081"/>
                </a:cubicBezTo>
                <a:cubicBezTo>
                  <a:pt x="656052" y="435948"/>
                  <a:pt x="656818" y="452054"/>
                  <a:pt x="648838" y="464024"/>
                </a:cubicBezTo>
                <a:cubicBezTo>
                  <a:pt x="618931" y="508885"/>
                  <a:pt x="604719" y="500790"/>
                  <a:pt x="566951" y="532263"/>
                </a:cubicBezTo>
                <a:cubicBezTo>
                  <a:pt x="552124" y="544619"/>
                  <a:pt x="542067" y="562500"/>
                  <a:pt x="526008" y="573206"/>
                </a:cubicBezTo>
                <a:cubicBezTo>
                  <a:pt x="514038" y="581186"/>
                  <a:pt x="497932" y="580420"/>
                  <a:pt x="485065" y="586854"/>
                </a:cubicBezTo>
                <a:cubicBezTo>
                  <a:pt x="391354" y="633710"/>
                  <a:pt x="507532" y="601468"/>
                  <a:pt x="375883" y="627797"/>
                </a:cubicBezTo>
                <a:cubicBezTo>
                  <a:pt x="362235" y="636896"/>
                  <a:pt x="351310" y="654070"/>
                  <a:pt x="334939" y="655093"/>
                </a:cubicBezTo>
                <a:cubicBezTo>
                  <a:pt x="215218" y="662576"/>
                  <a:pt x="170748" y="661603"/>
                  <a:pt x="89280" y="600502"/>
                </a:cubicBezTo>
                <a:cubicBezTo>
                  <a:pt x="73839" y="588921"/>
                  <a:pt x="61984" y="573207"/>
                  <a:pt x="48336" y="559559"/>
                </a:cubicBezTo>
                <a:cubicBezTo>
                  <a:pt x="43787" y="545911"/>
                  <a:pt x="39740" y="532085"/>
                  <a:pt x="34689" y="518615"/>
                </a:cubicBezTo>
                <a:cubicBezTo>
                  <a:pt x="26087" y="495677"/>
                  <a:pt x="9203" y="474808"/>
                  <a:pt x="7393" y="450377"/>
                </a:cubicBezTo>
                <a:cubicBezTo>
                  <a:pt x="0" y="350567"/>
                  <a:pt x="7393" y="250210"/>
                  <a:pt x="7393" y="150126"/>
                </a:cubicBezTo>
              </a:path>
            </a:pathLst>
          </a:custGeom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1653</TotalTime>
  <Words>877</Words>
  <Application>Microsoft Office PowerPoint</Application>
  <PresentationFormat>On-screen Show (4:3)</PresentationFormat>
  <Paragraphs>200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Attacking the Israeli  e-Voting System</vt:lpstr>
      <vt:lpstr>Agenda</vt:lpstr>
      <vt:lpstr>Not on the Agenda</vt:lpstr>
      <vt:lpstr>Elections</vt:lpstr>
      <vt:lpstr>Preliminaries</vt:lpstr>
      <vt:lpstr>How Do We Vote Today?</vt:lpstr>
      <vt:lpstr>How Do We Vote Today?</vt:lpstr>
      <vt:lpstr>How Do We Vote Today?</vt:lpstr>
      <vt:lpstr>How Will We Vote Tomorrow?</vt:lpstr>
      <vt:lpstr>Tomorrow’s Ballot</vt:lpstr>
      <vt:lpstr>How Will We Vote Tomorrow?</vt:lpstr>
      <vt:lpstr>How Will We Vote Tomorrow?</vt:lpstr>
      <vt:lpstr>How Will We Vote Tomorrow?</vt:lpstr>
      <vt:lpstr>How Will We Vote Tomorrow?</vt:lpstr>
      <vt:lpstr>Relay Attacks</vt:lpstr>
      <vt:lpstr>Attacks on the Voting System</vt:lpstr>
      <vt:lpstr>The Ballot Sniffing Attack</vt:lpstr>
      <vt:lpstr>The Ballot Stuffing Attack</vt:lpstr>
      <vt:lpstr>The Zapper Attack</vt:lpstr>
      <vt:lpstr>Implementation Attacks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Yossioren</dc:creator>
  <cp:lastModifiedBy>Yossioren</cp:lastModifiedBy>
  <cp:revision>153</cp:revision>
  <dcterms:created xsi:type="dcterms:W3CDTF">2009-08-20T16:43:25Z</dcterms:created>
  <dcterms:modified xsi:type="dcterms:W3CDTF">2009-09-01T15:06:13Z</dcterms:modified>
</cp:coreProperties>
</file>