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3"/>
  </p:notesMasterIdLst>
  <p:sldIdLst>
    <p:sldId id="256" r:id="rId2"/>
    <p:sldId id="259" r:id="rId3"/>
    <p:sldId id="280" r:id="rId4"/>
    <p:sldId id="263" r:id="rId5"/>
    <p:sldId id="260" r:id="rId6"/>
    <p:sldId id="264" r:id="rId7"/>
    <p:sldId id="261" r:id="rId8"/>
    <p:sldId id="268" r:id="rId9"/>
    <p:sldId id="269" r:id="rId10"/>
    <p:sldId id="267" r:id="rId11"/>
    <p:sldId id="266" r:id="rId12"/>
    <p:sldId id="262" r:id="rId13"/>
    <p:sldId id="271" r:id="rId14"/>
    <p:sldId id="272" r:id="rId15"/>
    <p:sldId id="273" r:id="rId16"/>
    <p:sldId id="270" r:id="rId17"/>
    <p:sldId id="276" r:id="rId18"/>
    <p:sldId id="274" r:id="rId19"/>
    <p:sldId id="279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37522" autoAdjust="0"/>
  </p:normalViewPr>
  <p:slideViewPr>
    <p:cSldViewPr snapToGrid="0">
      <p:cViewPr varScale="1">
        <p:scale>
          <a:sx n="24" d="100"/>
          <a:sy n="24" d="100"/>
        </p:scale>
        <p:origin x="2556" y="3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19EBA-59F8-4EC0-B744-D5CCEAC1FA1D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F0136-CB01-4CE2-BA2E-578BBD27D8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0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0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6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92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68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67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59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84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77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30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0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7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82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83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0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2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6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68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66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26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50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0136-CB01-4CE2-BA2E-578BBD27D8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6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300E-598D-4AEE-AEAA-146A79027834}" type="datetime1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00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6554-7BD8-49E7-8CB7-12AF2587BF0C}" type="datetime1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7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5B2E-07F5-447C-A1BF-32E88A8C8C4A}" type="datetime1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9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F23C-C041-4F5D-A523-79082B20329F}" type="datetime1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2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F6DE-A416-45EC-B4F8-DED295F2DABA}" type="datetime1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16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F8A0-936A-467D-93FA-7F98D674E156}" type="datetime1">
              <a:rPr lang="en-US" smtClean="0"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2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4B04-421C-4208-BB72-6B32734FBF6B}" type="datetime1">
              <a:rPr lang="en-US" smtClean="0"/>
              <a:t>8/8/2016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7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36D6-BFDD-4873-AF39-61C09C4D4D23}" type="datetime1">
              <a:rPr lang="en-US" smtClean="0"/>
              <a:t>8/8/2016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0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09C8-8E13-4461-B1EE-D9AA07AD9FB9}" type="datetime1">
              <a:rPr lang="en-US" smtClean="0"/>
              <a:t>8/8/2016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5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DB3FF9-482A-4BC5-AC24-73EDF3E4A2D7}" type="datetime1">
              <a:rPr lang="en-US" smtClean="0"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680380-517B-4676-8724-63326BB0F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8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3F30-7BED-4CE0-9D0E-6D4365009102}" type="datetime1">
              <a:rPr lang="en-US" smtClean="0"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5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493BA3-F6B5-46E7-9F0A-A0B1788F85C0}" type="datetime1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680380-517B-4676-8724-63326BB0FB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80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mda.co.il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ximintegrated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508" y="1789950"/>
            <a:ext cx="6858000" cy="1234746"/>
          </a:xfrm>
        </p:spPr>
        <p:txBody>
          <a:bodyPr>
            <a:noAutofit/>
          </a:bodyPr>
          <a:lstStyle/>
          <a:p>
            <a:r>
              <a:rPr lang="en-US" sz="4050" b="1" dirty="0"/>
              <a:t>How to Phone Home with Someone Else’s Phone</a:t>
            </a:r>
            <a:endParaRPr lang="en-US" sz="40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514" y="3432332"/>
            <a:ext cx="6858000" cy="873273"/>
          </a:xfrm>
        </p:spPr>
        <p:txBody>
          <a:bodyPr>
            <a:normAutofit/>
          </a:bodyPr>
          <a:lstStyle/>
          <a:p>
            <a:r>
              <a:rPr lang="en-US" cap="small" dirty="0"/>
              <a:t>Information Exfiltration Using Intentional Sound Noise on Gyroscopic Sensors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3090" y="4397044"/>
            <a:ext cx="3814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Benyamin Farshteindiker</a:t>
            </a:r>
          </a:p>
          <a:p>
            <a:r>
              <a:rPr lang="en-US" sz="2000" dirty="0"/>
              <a:t>Nir Hassidim</a:t>
            </a:r>
          </a:p>
          <a:p>
            <a:r>
              <a:rPr lang="en-US" sz="2000" dirty="0"/>
              <a:t>Asaf Grosz</a:t>
            </a:r>
          </a:p>
          <a:p>
            <a:r>
              <a:rPr lang="en-US" sz="2000" dirty="0"/>
              <a:t>Yossi Oren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582" t="16593" r="55001" b="61704"/>
          <a:stretch/>
        </p:blipFill>
        <p:spPr>
          <a:xfrm>
            <a:off x="8459745" y="1289242"/>
            <a:ext cx="1760220" cy="167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Attack – PRBS example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127" t="24286" r="19286" b="28589"/>
          <a:stretch/>
        </p:blipFill>
        <p:spPr>
          <a:xfrm>
            <a:off x="3061966" y="2221594"/>
            <a:ext cx="6113789" cy="286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Attack – Advantages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115" y="1737360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Advantages of our exfiltration scheme over traditional methods: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3200" dirty="0"/>
              <a:t>Gyro access requires zero permissions or notifications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3200" dirty="0"/>
              <a:t>Sensitivity of the sensor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/>
            <a:r>
              <a:rPr lang="en-US" sz="2800" dirty="0"/>
              <a:t>Introduction</a:t>
            </a:r>
          </a:p>
          <a:p>
            <a:pPr marL="355600" indent="-355600"/>
            <a:r>
              <a:rPr lang="en-US" sz="2800" dirty="0"/>
              <a:t>Gyroscopes On Personal Devices</a:t>
            </a:r>
          </a:p>
          <a:p>
            <a:pPr marL="355600" indent="-355600"/>
            <a:r>
              <a:rPr lang="en-US" sz="2800" dirty="0"/>
              <a:t>The Attack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2800" dirty="0"/>
              <a:t>Results</a:t>
            </a:r>
          </a:p>
          <a:p>
            <a:pPr marL="355600" indent="-355600"/>
            <a:r>
              <a:rPr lang="en-US" sz="2800" dirty="0"/>
              <a:t>Countermeasures</a:t>
            </a:r>
          </a:p>
          <a:p>
            <a:pPr marL="355600" indent="-355600"/>
            <a:r>
              <a:rPr lang="en-US" sz="2800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– Error rate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14346" y="1954210"/>
            <a:ext cx="7519017" cy="3244821"/>
          </a:xfrm>
        </p:spPr>
        <p:txBody>
          <a:bodyPr>
            <a:normAutofit/>
          </a:bodyPr>
          <a:lstStyle/>
          <a:p>
            <a:pPr marL="133350" indent="-133350">
              <a:buFont typeface="Arial" panose="020B0604020202020204" pitchFamily="34" charset="0"/>
              <a:buChar char="•"/>
            </a:pPr>
            <a:r>
              <a:rPr lang="en-US" dirty="0" smtClean="0"/>
              <a:t>Increasing amount of samples per data bit improve the results.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en-US" dirty="0" smtClean="0"/>
              <a:t>Audio signal can’t be heard by the human ear or detected as motion.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en-US" dirty="0" smtClean="0"/>
              <a:t>Consumes less than 10 microwatt of power.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33350" indent="-1333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317" t="30211" r="52381" b="36772"/>
          <a:stretch/>
        </p:blipFill>
        <p:spPr>
          <a:xfrm>
            <a:off x="3803177" y="3340304"/>
            <a:ext cx="3971499" cy="27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– Activity profiles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52650" y="2651013"/>
            <a:ext cx="3943350" cy="220129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Samsung S5 results tested on different user activities running a native application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0208" t="48518" r="22917" b="26297"/>
          <a:stretch/>
        </p:blipFill>
        <p:spPr>
          <a:xfrm>
            <a:off x="6210301" y="2651012"/>
            <a:ext cx="4264399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Results – Capacity and power bounds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42623" y="2146045"/>
            <a:ext cx="7572375" cy="2682988"/>
          </a:xfrm>
        </p:spPr>
        <p:txBody>
          <a:bodyPr>
            <a:norm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800" dirty="0"/>
              <a:t>Theoretical capacity of the channel is 1 Kbps with 60 Hz sampling rate.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800" dirty="0"/>
              <a:t>Can grow over 4 Kbps when increasing the sampling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415" y="1860982"/>
            <a:ext cx="10058400" cy="4023360"/>
          </a:xfrm>
        </p:spPr>
        <p:txBody>
          <a:bodyPr>
            <a:normAutofit/>
          </a:bodyPr>
          <a:lstStyle/>
          <a:p>
            <a:pPr marL="355600" indent="-355600"/>
            <a:r>
              <a:rPr lang="en-US" sz="2800" dirty="0"/>
              <a:t>Introduction</a:t>
            </a:r>
          </a:p>
          <a:p>
            <a:pPr marL="355600" indent="-355600"/>
            <a:r>
              <a:rPr lang="en-US" sz="2800" dirty="0"/>
              <a:t>Gyroscopes On Personal Devices</a:t>
            </a:r>
          </a:p>
          <a:p>
            <a:pPr marL="355600" indent="-355600"/>
            <a:r>
              <a:rPr lang="en-US" sz="2800" dirty="0"/>
              <a:t>The Attack</a:t>
            </a:r>
          </a:p>
          <a:p>
            <a:pPr marL="355600" indent="-355600"/>
            <a:r>
              <a:rPr lang="en-US" sz="2800" dirty="0"/>
              <a:t>Results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2800" dirty="0"/>
              <a:t>Countermeasures</a:t>
            </a:r>
          </a:p>
          <a:p>
            <a:pPr marL="355600" indent="-355600"/>
            <a:r>
              <a:rPr lang="en-US" sz="2800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Countermeasures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3600" dirty="0"/>
              <a:t>Require permission to the gyroscope.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3600" dirty="0"/>
              <a:t>Lower the sampling rate.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3600" dirty="0"/>
              <a:t>Physical modification.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3600" dirty="0"/>
              <a:t>Sensor fusion.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/>
            <a:r>
              <a:rPr lang="en-US" sz="2800" dirty="0"/>
              <a:t>Introduction</a:t>
            </a:r>
          </a:p>
          <a:p>
            <a:pPr marL="355600" indent="-355600"/>
            <a:r>
              <a:rPr lang="en-US" sz="2800" dirty="0"/>
              <a:t>Gyroscopes On Personal Devices</a:t>
            </a:r>
          </a:p>
          <a:p>
            <a:pPr marL="355600" indent="-355600"/>
            <a:r>
              <a:rPr lang="en-US" sz="2800" dirty="0"/>
              <a:t>The Attack</a:t>
            </a:r>
          </a:p>
          <a:p>
            <a:pPr marL="355600" indent="-355600"/>
            <a:r>
              <a:rPr lang="en-US" sz="2800" dirty="0"/>
              <a:t>Results</a:t>
            </a:r>
          </a:p>
          <a:p>
            <a:pPr marL="355600" indent="-355600"/>
            <a:r>
              <a:rPr lang="en-US" sz="2800" dirty="0"/>
              <a:t>Countermeasures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2800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268288">
              <a:buFont typeface="Arial" panose="020B0604020202020204" pitchFamily="34" charset="0"/>
              <a:buChar char="•"/>
            </a:pPr>
            <a:r>
              <a:rPr lang="en-US" sz="3600" dirty="0"/>
              <a:t>Low cost implants</a:t>
            </a:r>
          </a:p>
          <a:p>
            <a:pPr marL="355600" indent="-268288">
              <a:buFont typeface="Arial" panose="020B0604020202020204" pitchFamily="34" charset="0"/>
              <a:buChar char="•"/>
            </a:pPr>
            <a:r>
              <a:rPr lang="en-US" sz="3600" dirty="0"/>
              <a:t>No exposure risk</a:t>
            </a:r>
          </a:p>
          <a:p>
            <a:pPr marL="355600" indent="-268288">
              <a:buFont typeface="Arial" panose="020B0604020202020204" pitchFamily="34" charset="0"/>
              <a:buChar char="•"/>
            </a:pPr>
            <a:r>
              <a:rPr lang="en-US" sz="3600" dirty="0"/>
              <a:t>Undetectable bugs</a:t>
            </a:r>
          </a:p>
          <a:p>
            <a:pPr marL="355600" indent="-268288">
              <a:buFont typeface="Arial" panose="020B0604020202020204" pitchFamily="34" charset="0"/>
              <a:buChar char="•"/>
            </a:pPr>
            <a:r>
              <a:rPr lang="en-US" sz="3600" dirty="0"/>
              <a:t>Allow monitoring many implants </a:t>
            </a:r>
            <a:r>
              <a:rPr lang="en-US" sz="3600" dirty="0" smtClean="0"/>
              <a:t>simultaneously</a:t>
            </a:r>
            <a:endParaRPr lang="he-IL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Poster Session on Thursday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49" y="2466820"/>
            <a:ext cx="7886700" cy="3263504"/>
          </a:xfrm>
        </p:spPr>
        <p:txBody>
          <a:bodyPr>
            <a:normAutofit/>
          </a:bodyPr>
          <a:lstStyle/>
          <a:p>
            <a:r>
              <a:rPr lang="en-US" sz="2800" dirty="0"/>
              <a:t>Come and watch a live attack on Thursday at 18:30.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35" y="3168611"/>
            <a:ext cx="5351929" cy="30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 – Two factor authentication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571" t="36984" r="22302" b="41429"/>
          <a:stretch/>
        </p:blipFill>
        <p:spPr>
          <a:xfrm>
            <a:off x="3907972" y="2918732"/>
            <a:ext cx="3309258" cy="1665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4710" y="6459786"/>
            <a:ext cx="257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https://www.comda.co.il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859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294" y="736930"/>
            <a:ext cx="3409950" cy="994172"/>
          </a:xfrm>
        </p:spPr>
        <p:txBody>
          <a:bodyPr>
            <a:noAutofit/>
          </a:bodyPr>
          <a:lstStyle/>
          <a:p>
            <a:r>
              <a:rPr lang="en-US" sz="5400" b="1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33700" y="2104634"/>
            <a:ext cx="54441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Benyamin Farshteindiker</a:t>
            </a:r>
          </a:p>
          <a:p>
            <a:pPr algn="ctr"/>
            <a:r>
              <a:rPr lang="en-US" sz="2400" dirty="0"/>
              <a:t>farshben@post.bgu.ac.il</a:t>
            </a:r>
          </a:p>
          <a:p>
            <a:pPr algn="ctr"/>
            <a:r>
              <a:rPr lang="en-US" sz="2400" u="sng" dirty="0">
                <a:solidFill>
                  <a:srgbClr val="0070C0"/>
                </a:solidFill>
              </a:rPr>
              <a:t>https://iss.oy.ne.ro/PhoneHome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7891" y="5582105"/>
            <a:ext cx="41757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 Don’t forget to come to our poster session on Thursday.</a:t>
            </a:r>
          </a:p>
        </p:txBody>
      </p:sp>
      <p:pic>
        <p:nvPicPr>
          <p:cNvPr id="1026" name="Picture 2" descr="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51" y="3705581"/>
            <a:ext cx="1568241" cy="156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52132"/>
            <a:ext cx="10058400" cy="1450757"/>
          </a:xfrm>
        </p:spPr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031" y="1843277"/>
            <a:ext cx="7886700" cy="3263504"/>
          </a:xfrm>
        </p:spPr>
        <p:txBody>
          <a:bodyPr>
            <a:no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2800" dirty="0"/>
              <a:t>Introduction</a:t>
            </a:r>
          </a:p>
          <a:p>
            <a:pPr marL="355600" indent="-355600"/>
            <a:r>
              <a:rPr lang="en-US" sz="2800" dirty="0"/>
              <a:t>Gyroscopes On Personal Devices</a:t>
            </a:r>
          </a:p>
          <a:p>
            <a:pPr marL="355600" indent="-355600"/>
            <a:r>
              <a:rPr lang="en-US" sz="2800" dirty="0"/>
              <a:t>The Attack</a:t>
            </a:r>
          </a:p>
          <a:p>
            <a:pPr marL="355600" indent="-355600"/>
            <a:r>
              <a:rPr lang="en-US" sz="2800" dirty="0"/>
              <a:t>Results</a:t>
            </a:r>
          </a:p>
          <a:p>
            <a:pPr marL="355600" indent="-355600"/>
            <a:r>
              <a:rPr lang="en-US" sz="2800" dirty="0"/>
              <a:t>Countermeasures</a:t>
            </a:r>
          </a:p>
          <a:p>
            <a:pPr marL="355600" indent="-355600"/>
            <a:r>
              <a:rPr lang="en-US" sz="2800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Implant 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409" y="2103348"/>
            <a:ext cx="7886700" cy="1821479"/>
          </a:xfrm>
        </p:spPr>
        <p:txBody>
          <a:bodyPr>
            <a:normAutofit/>
          </a:bodyPr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en-US" sz="2400" dirty="0"/>
              <a:t>Secret Collection – Microphone, camera, side-channel probe.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en-US" sz="2400" dirty="0"/>
              <a:t>Secret Exfiltration – RF backscatter, acoustical coupling, this work.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en-US" sz="2400" dirty="0"/>
              <a:t>Power Supply – Passive power, battery.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/>
            <a:r>
              <a:rPr lang="en-US" sz="2800" dirty="0"/>
              <a:t>Introduction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sz="2800" dirty="0"/>
              <a:t>Gyroscopes On Personal Devices</a:t>
            </a:r>
          </a:p>
          <a:p>
            <a:pPr marL="355600" indent="-355600"/>
            <a:r>
              <a:rPr lang="en-US" sz="2800" dirty="0"/>
              <a:t>The Attack</a:t>
            </a:r>
          </a:p>
          <a:p>
            <a:pPr marL="355600" indent="-355600"/>
            <a:r>
              <a:rPr lang="en-US" sz="2800" dirty="0"/>
              <a:t>Results</a:t>
            </a:r>
          </a:p>
          <a:p>
            <a:pPr marL="355600" indent="-355600"/>
            <a:r>
              <a:rPr lang="en-US" sz="2800" dirty="0"/>
              <a:t>Countermeasures</a:t>
            </a:r>
          </a:p>
          <a:p>
            <a:pPr marL="355600" indent="-355600"/>
            <a:r>
              <a:rPr lang="en-US" sz="2800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339" y="415771"/>
            <a:ext cx="7899009" cy="1450757"/>
          </a:xfrm>
        </p:spPr>
        <p:txBody>
          <a:bodyPr/>
          <a:lstStyle/>
          <a:p>
            <a:r>
              <a:rPr lang="en-US" b="1" dirty="0"/>
              <a:t>Gyroscopes </a:t>
            </a:r>
            <a:r>
              <a:rPr lang="en-US" b="1" dirty="0" smtClean="0"/>
              <a:t>On Personal Devices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294" y="4900237"/>
            <a:ext cx="6279410" cy="7242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MEMS gyroscopes sense the angular rate of rotation.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96" y="2282061"/>
            <a:ext cx="2566658" cy="254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6455579"/>
            <a:ext cx="3503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https://www.maximintegrated.com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513" y="394977"/>
            <a:ext cx="7543800" cy="1450757"/>
          </a:xfrm>
        </p:spPr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70" y="1845734"/>
            <a:ext cx="7543801" cy="4023360"/>
          </a:xfrm>
        </p:spPr>
        <p:txBody>
          <a:bodyPr>
            <a:normAutofit/>
          </a:bodyPr>
          <a:lstStyle/>
          <a:p>
            <a:pPr marL="450850" indent="-355600"/>
            <a:r>
              <a:rPr lang="en-US" sz="2800" dirty="0"/>
              <a:t>Introduction</a:t>
            </a:r>
          </a:p>
          <a:p>
            <a:pPr marL="450850" indent="-355600"/>
            <a:r>
              <a:rPr lang="en-US" sz="2800" dirty="0"/>
              <a:t>Gyroscopes On Personal Devices</a:t>
            </a:r>
          </a:p>
          <a:p>
            <a:pPr marL="450850" indent="-355600">
              <a:buFont typeface="Wingdings" panose="05000000000000000000" pitchFamily="2" charset="2"/>
              <a:buChar char="Ø"/>
            </a:pPr>
            <a:r>
              <a:rPr lang="en-US" sz="2800" dirty="0"/>
              <a:t>The Attack</a:t>
            </a:r>
          </a:p>
          <a:p>
            <a:pPr marL="450850" indent="-355600"/>
            <a:r>
              <a:rPr lang="en-US" sz="2800" dirty="0"/>
              <a:t>Results</a:t>
            </a:r>
          </a:p>
          <a:p>
            <a:pPr marL="450850" indent="-355600"/>
            <a:r>
              <a:rPr lang="en-US" sz="2800" dirty="0"/>
              <a:t>Countermeasures</a:t>
            </a:r>
          </a:p>
          <a:p>
            <a:pPr marL="450850" indent="-355600"/>
            <a:r>
              <a:rPr lang="en-US" sz="2800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52133"/>
            <a:ext cx="10058400" cy="1450757"/>
          </a:xfrm>
        </p:spPr>
        <p:txBody>
          <a:bodyPr/>
          <a:lstStyle/>
          <a:p>
            <a:r>
              <a:rPr lang="en-US" b="1" dirty="0" smtClean="0"/>
              <a:t>The Attack – Attack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902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Base assumptions:</a:t>
            </a:r>
          </a:p>
          <a:p>
            <a:pPr marL="365125" indent="-365125">
              <a:buFont typeface="Arial" panose="020B0604020202020204" pitchFamily="34" charset="0"/>
              <a:buChar char="•"/>
            </a:pPr>
            <a:r>
              <a:rPr lang="en-US" sz="2800" dirty="0"/>
              <a:t>The adversary manages to place the implant near the victim’s mobile device.</a:t>
            </a:r>
          </a:p>
          <a:p>
            <a:pPr marL="365125" indent="-365125">
              <a:buFont typeface="Arial" panose="020B0604020202020204" pitchFamily="34" charset="0"/>
              <a:buChar char="•"/>
            </a:pPr>
            <a:r>
              <a:rPr lang="en-US" sz="2800" dirty="0"/>
              <a:t>The implant has some secret it wishes to exfiltrate.</a:t>
            </a:r>
          </a:p>
          <a:p>
            <a:pPr marL="365125" indent="-365125">
              <a:buFont typeface="Arial" panose="020B0604020202020204" pitchFamily="34" charset="0"/>
              <a:buChar char="•"/>
            </a:pPr>
            <a:r>
              <a:rPr lang="en-US" sz="2800" dirty="0"/>
              <a:t>The attacker has the ability to make the victim’s mobile device display a website or run some unprivileged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Attack </a:t>
            </a:r>
            <a:r>
              <a:rPr lang="en-US" b="1" dirty="0"/>
              <a:t>–  Evaluation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0380-517B-4676-8724-63326BB0FB7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174" t="46014" r="19841" b="27460"/>
          <a:stretch/>
        </p:blipFill>
        <p:spPr>
          <a:xfrm>
            <a:off x="3856900" y="2149846"/>
            <a:ext cx="4523920" cy="1298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 t="1527" r="9399" b="18273"/>
          <a:stretch/>
        </p:blipFill>
        <p:spPr>
          <a:xfrm>
            <a:off x="4587603" y="3860799"/>
            <a:ext cx="3062514" cy="174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6165</TotalTime>
  <Words>426</Words>
  <Application>Microsoft Office PowerPoint</Application>
  <PresentationFormat>Widescreen</PresentationFormat>
  <Paragraphs>136</Paragraphs>
  <Slides>21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Retrospect</vt:lpstr>
      <vt:lpstr>How to Phone Home with Someone Else’s Phone</vt:lpstr>
      <vt:lpstr>Poster Session on Thursday </vt:lpstr>
      <vt:lpstr>Outline</vt:lpstr>
      <vt:lpstr>Implant Architecture</vt:lpstr>
      <vt:lpstr>Outline</vt:lpstr>
      <vt:lpstr>Gyroscopes On Personal Devices</vt:lpstr>
      <vt:lpstr>Outline</vt:lpstr>
      <vt:lpstr>The Attack – Attack model</vt:lpstr>
      <vt:lpstr>The Attack –  Evaluation Setup</vt:lpstr>
      <vt:lpstr>The Attack – PRBS example</vt:lpstr>
      <vt:lpstr>The Attack – Advantages</vt:lpstr>
      <vt:lpstr>Outline</vt:lpstr>
      <vt:lpstr>Results – Error rate</vt:lpstr>
      <vt:lpstr>Results – Activity profiles</vt:lpstr>
      <vt:lpstr>Results – Capacity and power bounds</vt:lpstr>
      <vt:lpstr>Outline</vt:lpstr>
      <vt:lpstr>Countermeasures</vt:lpstr>
      <vt:lpstr>Outline</vt:lpstr>
      <vt:lpstr>Conclusions</vt:lpstr>
      <vt:lpstr>Conclusions – Two factor authentication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benny farshteindiker</dc:creator>
  <cp:lastModifiedBy>enbaiot</cp:lastModifiedBy>
  <cp:revision>231</cp:revision>
  <dcterms:created xsi:type="dcterms:W3CDTF">2016-07-22T06:57:27Z</dcterms:created>
  <dcterms:modified xsi:type="dcterms:W3CDTF">2016-08-08T19:28:55Z</dcterms:modified>
</cp:coreProperties>
</file>